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60" r:id="rId4"/>
    <p:sldId id="262" r:id="rId5"/>
    <p:sldId id="263" r:id="rId6"/>
    <p:sldId id="261" r:id="rId7"/>
    <p:sldId id="265" r:id="rId8"/>
    <p:sldId id="283" r:id="rId9"/>
    <p:sldId id="270" r:id="rId10"/>
    <p:sldId id="266" r:id="rId11"/>
    <p:sldId id="267" r:id="rId12"/>
    <p:sldId id="274" r:id="rId13"/>
    <p:sldId id="271" r:id="rId14"/>
    <p:sldId id="275" r:id="rId15"/>
    <p:sldId id="279" r:id="rId16"/>
    <p:sldId id="268" r:id="rId17"/>
    <p:sldId id="280" r:id="rId18"/>
    <p:sldId id="278" r:id="rId19"/>
    <p:sldId id="282" r:id="rId20"/>
    <p:sldId id="281" r:id="rId21"/>
    <p:sldId id="272" r:id="rId22"/>
    <p:sldId id="277" r:id="rId23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85" autoAdjust="0"/>
  </p:normalViewPr>
  <p:slideViewPr>
    <p:cSldViewPr showGuides="1">
      <p:cViewPr>
        <p:scale>
          <a:sx n="120" d="100"/>
          <a:sy n="120" d="100"/>
        </p:scale>
        <p:origin x="-582" y="-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03D2-BD78-49FE-972F-BED57CCD8FCA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0FEB4-5133-45F4-A31A-E12445E8E2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7665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0FEB4-5133-45F4-A31A-E12445E8E25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204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04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228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103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272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9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41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095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763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648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611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12.10.2021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84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84850"/>
            <a:ext cx="1224136" cy="25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481" y="4784850"/>
            <a:ext cx="4051363" cy="25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 descr="D:\geologia_samorządowa\loga\logotyp-13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4752193"/>
            <a:ext cx="864096" cy="28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1368847" cy="17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407" y="113481"/>
            <a:ext cx="2734493" cy="195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09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1"/>
          <p:cNvSpPr txBox="1">
            <a:spLocks noChangeArrowheads="1"/>
          </p:cNvSpPr>
          <p:nvPr/>
        </p:nvSpPr>
        <p:spPr bwMode="auto">
          <a:xfrm>
            <a:off x="539552" y="915566"/>
            <a:ext cx="684076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l-PL" sz="2400" b="1" dirty="0" smtClean="0">
                <a:latin typeface="Century Gothic" pitchFamily="34" charset="0"/>
              </a:rPr>
              <a:t>Praktyczne </a:t>
            </a:r>
            <a:r>
              <a:rPr lang="pl-PL" sz="2400" b="1" dirty="0">
                <a:latin typeface="Century Gothic" pitchFamily="34" charset="0"/>
              </a:rPr>
              <a:t>aspekty </a:t>
            </a:r>
            <a:endParaRPr lang="pl-PL" sz="2400" b="1" dirty="0" smtClean="0">
              <a:latin typeface="Century Gothic" pitchFamily="34" charset="0"/>
            </a:endParaRPr>
          </a:p>
          <a:p>
            <a:pPr eaLnBrk="1" hangingPunct="1"/>
            <a:r>
              <a:rPr lang="pl-PL" sz="2400" b="1" dirty="0" smtClean="0">
                <a:latin typeface="Century Gothic" pitchFamily="34" charset="0"/>
              </a:rPr>
              <a:t>projektowania </a:t>
            </a:r>
            <a:r>
              <a:rPr lang="pl-PL" sz="2400" b="1" dirty="0">
                <a:latin typeface="Century Gothic" pitchFamily="34" charset="0"/>
              </a:rPr>
              <a:t>prac i robót geologicznych </a:t>
            </a:r>
            <a:endParaRPr lang="pl-PL" sz="2400" b="1" dirty="0" smtClean="0">
              <a:latin typeface="Century Gothic" pitchFamily="34" charset="0"/>
            </a:endParaRPr>
          </a:p>
          <a:p>
            <a:pPr eaLnBrk="1" hangingPunct="1"/>
            <a:r>
              <a:rPr lang="pl-PL" sz="2400" b="1" dirty="0" smtClean="0">
                <a:latin typeface="Century Gothic" pitchFamily="34" charset="0"/>
              </a:rPr>
              <a:t>w </a:t>
            </a:r>
            <a:r>
              <a:rPr lang="pl-PL" sz="2400" b="1" dirty="0">
                <a:latin typeface="Century Gothic" pitchFamily="34" charset="0"/>
              </a:rPr>
              <a:t>celu poszukiwania i rozpoznawania </a:t>
            </a:r>
            <a:endParaRPr lang="pl-PL" sz="2400" b="1" dirty="0" smtClean="0">
              <a:latin typeface="Century Gothic" pitchFamily="34" charset="0"/>
            </a:endParaRPr>
          </a:p>
          <a:p>
            <a:pPr eaLnBrk="1" hangingPunct="1"/>
            <a:r>
              <a:rPr lang="pl-PL" sz="2400" b="1" smtClean="0">
                <a:latin typeface="Century Gothic" pitchFamily="34" charset="0"/>
              </a:rPr>
              <a:t>złóż </a:t>
            </a:r>
            <a:r>
              <a:rPr lang="pl-PL" sz="2400" b="1" smtClean="0">
                <a:latin typeface="Century Gothic" pitchFamily="34" charset="0"/>
              </a:rPr>
              <a:t>odkrywkowych</a:t>
            </a:r>
            <a:endParaRPr lang="pl-PL" sz="2400" b="1" dirty="0">
              <a:latin typeface="Century Gothic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79512" y="3802385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 smtClean="0">
                <a:solidFill>
                  <a:srgbClr val="00B0F0"/>
                </a:solidFill>
                <a:latin typeface="Century Gothic" pitchFamily="34" charset="0"/>
              </a:rPr>
              <a:t>Zbigniew Będkowski </a:t>
            </a:r>
            <a:endParaRPr lang="pl-PL" sz="1200" b="1" dirty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pl-PL" sz="1200" b="1" dirty="0">
                <a:latin typeface="Century Gothic" pitchFamily="34" charset="0"/>
              </a:rPr>
              <a:t>Państwowy Instytut Geologiczny Państwowy Instytut Badawczy</a:t>
            </a:r>
            <a:endParaRPr lang="pl-PL" sz="1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7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1728192"/>
          </a:xfrm>
        </p:spPr>
        <p:txBody>
          <a:bodyPr/>
          <a:lstStyle/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Dodatkowo </a:t>
            </a:r>
            <a:r>
              <a:rPr lang="pl-PL" sz="2800" dirty="0">
                <a:solidFill>
                  <a:prstClr val="black"/>
                </a:solidFill>
              </a:rPr>
              <a:t/>
            </a:r>
            <a:br>
              <a:rPr lang="pl-PL" sz="2800" dirty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zgodnie z art. 89 Ustawy Prawo geologiczne i górnicze: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Jeżeli dokumentacja geologiczna złoża kopaliny ma być podstawą uzyskania koncesji, rozpoznanie złoża następuje w stopniu umożliwiającym sporządzenie projektu zagospodarowania złoża.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67544" y="2067694"/>
            <a:ext cx="8229600" cy="1152129"/>
          </a:xfrm>
        </p:spPr>
        <p:txBody>
          <a:bodyPr/>
          <a:lstStyle/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/>
              <a:t>Rozporządzenie Ministra Środowiska z dnia 24 kwietnia 2012 r. w sprawie szczegółowych wymagań dotyczących projektów zagospodarowania </a:t>
            </a:r>
            <a:r>
              <a:rPr lang="pl-PL" sz="1600" dirty="0" smtClean="0"/>
              <a:t>złóż </a:t>
            </a:r>
            <a:r>
              <a:rPr lang="pl-PL" sz="1600" dirty="0"/>
              <a:t>(Dz. U. z </a:t>
            </a:r>
            <a:r>
              <a:rPr lang="pl-PL" sz="1600" dirty="0" smtClean="0"/>
              <a:t>2012 </a:t>
            </a:r>
            <a:r>
              <a:rPr lang="pl-PL" sz="1600" dirty="0"/>
              <a:t>r. poz. </a:t>
            </a:r>
            <a:r>
              <a:rPr lang="pl-PL" sz="1600" dirty="0" smtClean="0"/>
              <a:t>511),</a:t>
            </a:r>
            <a:endParaRPr lang="pl-PL" sz="1600" dirty="0"/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 smtClean="0"/>
              <a:t>Rozporządzenie </a:t>
            </a:r>
            <a:r>
              <a:rPr lang="pl-PL" sz="1600" dirty="0"/>
              <a:t>Ministra Środowiska z dnia 8 grudnia 2017 r. w sprawie planów ruchu zakładów </a:t>
            </a:r>
            <a:r>
              <a:rPr lang="pl-PL" sz="1600" dirty="0" smtClean="0"/>
              <a:t>górniczych (Dz. U. z 2017 r. poz. 2293).</a:t>
            </a:r>
            <a:endParaRPr lang="pl-PL" sz="16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467544" y="3435846"/>
            <a:ext cx="8229600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000" dirty="0" smtClean="0">
                <a:solidFill>
                  <a:prstClr val="black"/>
                </a:solidFill>
              </a:rPr>
              <a:t>Koncesja na eksploatację udzielana przez starostę:</a:t>
            </a:r>
          </a:p>
          <a:p>
            <a:pPr algn="l"/>
            <a:r>
              <a:rPr lang="pl-PL" sz="1600" dirty="0" smtClean="0">
                <a:solidFill>
                  <a:prstClr val="black"/>
                </a:solidFill>
              </a:rPr>
              <a:t>Wniosek koncesyjny zawiera elementy </a:t>
            </a:r>
            <a:r>
              <a:rPr lang="pl-PL" sz="1600" dirty="0">
                <a:solidFill>
                  <a:prstClr val="black"/>
                </a:solidFill>
              </a:rPr>
              <a:t>projektu zagospodarowania złoża </a:t>
            </a:r>
            <a:r>
              <a:rPr lang="pl-PL" sz="1600" dirty="0" smtClean="0">
                <a:solidFill>
                  <a:prstClr val="black"/>
                </a:solidFill>
              </a:rPr>
              <a:t>i planu ruchu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(koncesja określa przewidywany sposób prowadzenia ruchu zakładu górniczego).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9530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7544" y="555526"/>
            <a:ext cx="8229600" cy="3240360"/>
          </a:xfrm>
        </p:spPr>
        <p:txBody>
          <a:bodyPr/>
          <a:lstStyle/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Rola Projektu robót geologicznych </a:t>
            </a:r>
            <a:r>
              <a:rPr lang="pl-PL" sz="2800" dirty="0">
                <a:solidFill>
                  <a:prstClr val="black"/>
                </a:solidFill>
              </a:rPr>
              <a:t/>
            </a:r>
            <a:br>
              <a:rPr lang="pl-PL" sz="2800" dirty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oparciu o właściwie opracowany Projekt robót geologicznych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realizowane są prace i badania terenowe oraz badania laboratoryjne,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wyniku których powstaje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400" b="1" dirty="0" smtClean="0">
                <a:solidFill>
                  <a:prstClr val="black"/>
                </a:solidFill>
              </a:rPr>
              <a:t>Dokumentacja geologiczna złoża kopaliny.</a:t>
            </a:r>
            <a:r>
              <a:rPr lang="pl-PL" sz="2400" dirty="0" smtClean="0">
                <a:solidFill>
                  <a:prstClr val="black"/>
                </a:solidFill>
              </a:rPr>
              <a:t/>
            </a:r>
            <a:br>
              <a:rPr lang="pl-PL" sz="24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Jest to dokument będący podstawą racjonalnego gospodarowania zasobami złoża </a:t>
            </a:r>
            <a:br>
              <a:rPr lang="pl-PL" sz="18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i elementami środowiska go otaczającego,</a:t>
            </a:r>
            <a:br>
              <a:rPr lang="pl-PL" sz="18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na etapach od udostępnienia złoża, poprzez jego eksploatację aż do likwidacji zakładu górniczego i rekultywacji wyrobiska.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3751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>
          <a:xfrm>
            <a:off x="432534" y="464562"/>
            <a:ext cx="8387938" cy="39793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400" b="1" dirty="0" smtClean="0">
                <a:solidFill>
                  <a:prstClr val="black"/>
                </a:solidFill>
              </a:rPr>
              <a:t>Dane zawarte w </a:t>
            </a:r>
          </a:p>
          <a:p>
            <a:pPr algn="l"/>
            <a:r>
              <a:rPr lang="pl-PL" sz="2000" dirty="0" smtClean="0">
                <a:solidFill>
                  <a:prstClr val="black"/>
                </a:solidFill>
              </a:rPr>
              <a:t>Dokumentacji geologicznej złoża i </a:t>
            </a:r>
          </a:p>
          <a:p>
            <a:pPr algn="l"/>
            <a:r>
              <a:rPr lang="pl-PL" sz="2000" dirty="0" smtClean="0">
                <a:solidFill>
                  <a:prstClr val="black"/>
                </a:solidFill>
              </a:rPr>
              <a:t>Projekcie robót geologicznych </a:t>
            </a:r>
          </a:p>
          <a:p>
            <a:pPr algn="l"/>
            <a:r>
              <a:rPr lang="pl-PL" sz="1400" dirty="0" smtClean="0">
                <a:solidFill>
                  <a:prstClr val="black"/>
                </a:solidFill>
              </a:rPr>
              <a:t>(często zawiera on szersze informacje z otoczenia złoża)</a:t>
            </a:r>
          </a:p>
          <a:p>
            <a:pPr algn="l"/>
            <a:r>
              <a:rPr lang="pl-PL" sz="2000" dirty="0" smtClean="0">
                <a:solidFill>
                  <a:srgbClr val="0070C0"/>
                </a:solidFill>
              </a:rPr>
              <a:t>są podstawą do opracowania </a:t>
            </a:r>
            <a:r>
              <a:rPr lang="pl-PL" sz="2000" dirty="0">
                <a:solidFill>
                  <a:srgbClr val="0070C0"/>
                </a:solidFill>
              </a:rPr>
              <a:t>szeregu dokumentów: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Raport </a:t>
            </a:r>
            <a:r>
              <a:rPr lang="pl-PL" sz="1800" dirty="0"/>
              <a:t>o oddziaływaniu przedsięwzięcia na </a:t>
            </a:r>
            <a:r>
              <a:rPr lang="pl-PL" sz="1800" dirty="0" smtClean="0"/>
              <a:t>środowisko, 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Wniosek </a:t>
            </a:r>
            <a:r>
              <a:rPr lang="pl-PL" sz="1800" dirty="0"/>
              <a:t>o wydanie decyzji o </a:t>
            </a:r>
            <a:r>
              <a:rPr lang="pl-PL" sz="1800" dirty="0" smtClean="0"/>
              <a:t>środowiskowych </a:t>
            </a:r>
            <a:r>
              <a:rPr lang="pl-PL" sz="1800" dirty="0"/>
              <a:t>uwarunkowaniach dla </a:t>
            </a:r>
            <a:r>
              <a:rPr lang="pl-PL" sz="1800" dirty="0" smtClean="0"/>
              <a:t>przedsięwzięcia,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Wniosek o udzielenie koncesji,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Decyzja o udzieleniu koncesji,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Projekt zagospodarowania złoża,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Plan ruch zakładu górniczego, plan ruchu likwidowanego zakładu górniczego,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Operat wodnoprawny (odprowadzenie wód opadowych lub odwodnienie),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pl-PL" sz="1800" dirty="0" smtClean="0"/>
              <a:t>Dokumentacja rekultywacyjna.</a:t>
            </a:r>
          </a:p>
          <a:p>
            <a:pPr marL="182563" indent="-182563" algn="l">
              <a:buFont typeface="Arial" pitchFamily="34" charset="0"/>
              <a:buChar char="•"/>
            </a:pPr>
            <a:endParaRPr lang="pl-PL" sz="1800" dirty="0" smtClean="0"/>
          </a:p>
          <a:p>
            <a:pPr marL="182563" indent="-182563" algn="l">
              <a:buFont typeface="Arial" pitchFamily="34" charset="0"/>
              <a:buChar char="•"/>
            </a:pPr>
            <a:endParaRPr lang="pl-PL" sz="1800" dirty="0" smtClean="0"/>
          </a:p>
          <a:p>
            <a:pPr algn="l"/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1523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>
          <a:xfrm>
            <a:off x="467544" y="411510"/>
            <a:ext cx="8229600" cy="396044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Praktyczny aspekt finansowy </a:t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Inwestor z reguły „dysponuje” niewielkimi środkami finansowymi na opracowanie projektu robót geologicznych i zrealizowanie przewidzianych </a:t>
            </a:r>
            <a:br>
              <a:rPr lang="pl-PL" sz="18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w nim prac i robót geologicznych oraz badań laboratoryjnych.</a:t>
            </a:r>
          </a:p>
          <a:p>
            <a:pPr algn="l"/>
            <a:endParaRPr lang="pl-PL" sz="2000" dirty="0" smtClean="0">
              <a:solidFill>
                <a:prstClr val="black"/>
              </a:solidFill>
            </a:endParaRPr>
          </a:p>
          <a:p>
            <a:pPr algn="l"/>
            <a:r>
              <a:rPr lang="pl-PL" sz="1800" dirty="0" smtClean="0">
                <a:solidFill>
                  <a:prstClr val="black"/>
                </a:solidFill>
              </a:rPr>
              <a:t>Geolog opracowujący projekt </a:t>
            </a:r>
            <a:r>
              <a:rPr lang="pl-PL" sz="1800" dirty="0">
                <a:solidFill>
                  <a:prstClr val="black"/>
                </a:solidFill>
              </a:rPr>
              <a:t>robót geologicznych </a:t>
            </a:r>
            <a:r>
              <a:rPr lang="pl-PL" sz="1800" dirty="0" smtClean="0">
                <a:solidFill>
                  <a:prstClr val="black"/>
                </a:solidFill>
              </a:rPr>
              <a:t>jest pod stałą presją Inwestora, który dąży do „redukcji” ponoszonych kosztów.</a:t>
            </a:r>
          </a:p>
          <a:p>
            <a:pPr algn="l"/>
            <a:r>
              <a:rPr lang="pl-PL" sz="1800" dirty="0" smtClean="0">
                <a:solidFill>
                  <a:prstClr val="black"/>
                </a:solidFill>
              </a:rPr>
              <a:t>Często Inwestor traktuje opracowanie projektu robót geologicznych i dokumentacji geologicznej złoża jedynie jako spełnienie formalnego obowiązku, który jest jednym </a:t>
            </a:r>
            <a:br>
              <a:rPr lang="pl-PL" sz="1800" dirty="0" smtClean="0">
                <a:solidFill>
                  <a:prstClr val="black"/>
                </a:solidFill>
              </a:rPr>
            </a:br>
            <a:r>
              <a:rPr lang="pl-PL" sz="1800" dirty="0" smtClean="0">
                <a:solidFill>
                  <a:prstClr val="black"/>
                </a:solidFill>
              </a:rPr>
              <a:t>z etapów uzyskania koncesji na eksploatację kopaliny.</a:t>
            </a:r>
            <a:endParaRPr lang="pl-PL" sz="1800" dirty="0">
              <a:solidFill>
                <a:prstClr val="black"/>
              </a:solidFill>
            </a:endParaRPr>
          </a:p>
          <a:p>
            <a:pPr algn="l"/>
            <a:endParaRPr lang="pl-PL" sz="2000" dirty="0" smtClean="0">
              <a:solidFill>
                <a:prstClr val="black"/>
              </a:solidFill>
            </a:endParaRPr>
          </a:p>
          <a:p>
            <a:pPr algn="l"/>
            <a:r>
              <a:rPr lang="pl-PL" sz="1800" dirty="0" smtClean="0">
                <a:solidFill>
                  <a:prstClr val="black"/>
                </a:solidFill>
              </a:rPr>
              <a:t>Cena opracowania projektu </a:t>
            </a:r>
            <a:r>
              <a:rPr lang="pl-PL" sz="1800" dirty="0">
                <a:solidFill>
                  <a:prstClr val="black"/>
                </a:solidFill>
              </a:rPr>
              <a:t>robót geologicznych </a:t>
            </a:r>
            <a:r>
              <a:rPr lang="pl-PL" sz="1800" dirty="0" smtClean="0">
                <a:solidFill>
                  <a:prstClr val="black"/>
                </a:solidFill>
              </a:rPr>
              <a:t>stanowi jedynie niewielką część środków finansowych koniecznych dla rozpoznania i udokumentowania złoża kopaliny.</a:t>
            </a:r>
          </a:p>
        </p:txBody>
      </p:sp>
    </p:spTree>
    <p:extLst>
      <p:ext uri="{BB962C8B-B14F-4D97-AF65-F5344CB8AC3E}">
        <p14:creationId xmlns:p14="http://schemas.microsoft.com/office/powerpoint/2010/main" val="35717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Zatwierdzenie </a:t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Projektu </a:t>
            </a:r>
            <a:r>
              <a:rPr lang="pl-PL" sz="2400" dirty="0">
                <a:solidFill>
                  <a:prstClr val="black"/>
                </a:solidFill>
              </a:rPr>
              <a:t>robót geologicznych </a:t>
            </a:r>
            <a:r>
              <a:rPr lang="pl-PL" sz="2800" dirty="0">
                <a:solidFill>
                  <a:prstClr val="black"/>
                </a:solidFill>
              </a:rPr>
              <a:t/>
            </a:r>
            <a:br>
              <a:rPr lang="pl-PL" sz="2800" dirty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(cel - rozpoznanie i udokumentowanie złoża)</a:t>
            </a:r>
            <a:endParaRPr lang="pl-PL" sz="1600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67544" y="1707654"/>
            <a:ext cx="6696744" cy="18722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spcBef>
                <a:spcPts val="0"/>
              </a:spcBef>
              <a:buFont typeface="+mj-lt"/>
              <a:buAutoNum type="arabicPeriod"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Projekt stanowi załącznik do wniosku koncesyjnego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(złoża kopalin objęte własnością górniczą)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koncesji udziela minister właściwy do spraw środowiska.</a:t>
            </a:r>
          </a:p>
          <a:p>
            <a:pPr marL="266700" indent="-266700">
              <a:spcBef>
                <a:spcPts val="0"/>
              </a:spcBef>
              <a:buFont typeface="+mj-lt"/>
              <a:buAutoNum type="arabicPeriod"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Zatwierdzenie w drodze decyzji administracyjnej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(złoża kopalin objęte prawem własności nieruchomości gruntowej)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marszałek województwa lub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starosta powiatu.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473710" y="3495938"/>
            <a:ext cx="6618570" cy="11507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Zatwierdzenie projektu wymaga opinii wójta, burmistrza lub prezydenta.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Opinia ta nie jest wiążąca.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Można zrealizować projekt i opracować dokumentację geologiczną złoża,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mimo sprzeciwu wójta na późniejszą eksploatację złoża.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pl-PL" sz="1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4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11510"/>
            <a:ext cx="8229600" cy="792088"/>
          </a:xfrm>
        </p:spPr>
        <p:txBody>
          <a:bodyPr/>
          <a:lstStyle/>
          <a:p>
            <a:pPr lvl="0" algn="l">
              <a:spcBef>
                <a:spcPts val="0"/>
              </a:spcBef>
              <a:spcAft>
                <a:spcPts val="600"/>
              </a:spcAft>
            </a:pPr>
            <a: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  <a:t>Zatwierdzenie </a:t>
            </a:r>
            <a:r>
              <a:rPr lang="pl-PL" sz="2000" dirty="0">
                <a:solidFill>
                  <a:prstClr val="black"/>
                </a:solidFill>
                <a:ea typeface="+mn-ea"/>
                <a:cs typeface="+mn-cs"/>
              </a:rPr>
              <a:t>projektu </a:t>
            </a:r>
            <a: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  <a:t>robót geologicznych</a:t>
            </a:r>
            <a:b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  <a:t>następuje na wniosek</a:t>
            </a:r>
            <a:endParaRPr lang="pl-PL" sz="1100" dirty="0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25557" y="1059582"/>
            <a:ext cx="8435280" cy="7160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spcBef>
                <a:spcPts val="0"/>
              </a:spcBef>
            </a:pPr>
            <a:r>
              <a:rPr lang="pl-PL" sz="1800" dirty="0">
                <a:solidFill>
                  <a:prstClr val="black"/>
                </a:solidFill>
              </a:rPr>
              <a:t>jest to wniosek koncesyjny </a:t>
            </a:r>
            <a:r>
              <a:rPr lang="pl-PL" sz="1600" dirty="0">
                <a:solidFill>
                  <a:prstClr val="black"/>
                </a:solidFill>
              </a:rPr>
              <a:t>(złoża kopalin objęte własnością górniczą</a:t>
            </a:r>
            <a:r>
              <a:rPr lang="pl-PL" sz="1600" dirty="0" smtClean="0">
                <a:solidFill>
                  <a:prstClr val="black"/>
                </a:solidFill>
              </a:rPr>
              <a:t>)</a:t>
            </a:r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800" dirty="0">
                <a:solidFill>
                  <a:prstClr val="black"/>
                </a:solidFill>
              </a:rPr>
              <a:t>lub wniosek </a:t>
            </a:r>
            <a:r>
              <a:rPr lang="pl-PL" sz="1600" dirty="0">
                <a:solidFill>
                  <a:prstClr val="black"/>
                </a:solidFill>
              </a:rPr>
              <a:t>(pismo do urzędu – </a:t>
            </a:r>
            <a:r>
              <a:rPr lang="pl-PL" sz="1600" dirty="0" smtClean="0">
                <a:solidFill>
                  <a:prstClr val="black"/>
                </a:solidFill>
              </a:rPr>
              <a:t>organu administracji geologicznej),</a:t>
            </a:r>
            <a:r>
              <a:rPr lang="pl-PL" sz="1600" dirty="0">
                <a:solidFill>
                  <a:prstClr val="black"/>
                </a:solidFill>
              </a:rPr>
              <a:t/>
            </a:r>
            <a:br>
              <a:rPr lang="pl-PL" sz="1600" dirty="0">
                <a:solidFill>
                  <a:prstClr val="black"/>
                </a:solidFill>
              </a:rPr>
            </a:br>
            <a:endParaRPr lang="pl-PL" sz="1600" dirty="0" smtClean="0">
              <a:solidFill>
                <a:prstClr val="black"/>
              </a:solidFill>
            </a:endParaRPr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endParaRPr lang="pl-PL" sz="1600" dirty="0" smtClean="0">
              <a:solidFill>
                <a:prstClr val="black"/>
              </a:solidFill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364704" y="1635646"/>
            <a:ext cx="8435280" cy="724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>
                <a:solidFill>
                  <a:srgbClr val="00B0F0"/>
                </a:solidFill>
              </a:rPr>
              <a:t>Wniosek musi zawierać informację o prawach, jakie przysługują wnioskodawcy do nieruchomości, </a:t>
            </a:r>
            <a:br>
              <a:rPr lang="pl-PL" sz="1600" dirty="0" smtClean="0">
                <a:solidFill>
                  <a:srgbClr val="00B0F0"/>
                </a:solidFill>
              </a:rPr>
            </a:br>
            <a:r>
              <a:rPr lang="pl-PL" sz="1600" dirty="0" smtClean="0">
                <a:solidFill>
                  <a:srgbClr val="00B0F0"/>
                </a:solidFill>
              </a:rPr>
              <a:t>w granicach której roboty te mają być wykonywane.</a:t>
            </a:r>
            <a:br>
              <a:rPr lang="pl-PL" sz="1600" dirty="0" smtClean="0">
                <a:solidFill>
                  <a:srgbClr val="00B0F0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Organy często udostępniają gotowe wzory takich wniosków.</a:t>
            </a:r>
            <a:endParaRPr lang="pl-PL" sz="1400" dirty="0"/>
          </a:p>
        </p:txBody>
      </p:sp>
      <p:sp>
        <p:nvSpPr>
          <p:cNvPr id="9" name="Tytuł 1"/>
          <p:cNvSpPr txBox="1">
            <a:spLocks/>
          </p:cNvSpPr>
          <p:nvPr/>
        </p:nvSpPr>
        <p:spPr>
          <a:xfrm>
            <a:off x="364704" y="2427734"/>
            <a:ext cx="8229600" cy="208823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l-PL" sz="1400" dirty="0" smtClean="0"/>
              <a:t>Na podstawie Kodeksu postępowania administracyjnego </a:t>
            </a:r>
          </a:p>
          <a:p>
            <a:pPr algn="l">
              <a:spcBef>
                <a:spcPts val="0"/>
              </a:spcBef>
            </a:pPr>
            <a:r>
              <a:rPr lang="pl-PL" sz="1400" dirty="0" smtClean="0"/>
              <a:t>Marszałek albo starosta często sporządza: </a:t>
            </a:r>
          </a:p>
          <a:p>
            <a:pPr algn="l">
              <a:spcBef>
                <a:spcPts val="0"/>
              </a:spcBef>
            </a:pPr>
            <a:r>
              <a:rPr lang="pl-PL" sz="1400" dirty="0" smtClean="0"/>
              <a:t>Zawiadomienie o wszczęciu postępowania, które dostarcza stronom w postępowaniu,</a:t>
            </a:r>
            <a:br>
              <a:rPr lang="pl-PL" sz="1400" dirty="0" smtClean="0"/>
            </a:br>
            <a:r>
              <a:rPr lang="pl-PL" sz="1400" dirty="0" smtClean="0"/>
              <a:t>czasami zawiadomienie stron o zebraniu i rozpatrzeniu materiału dowodowego przed wydaniem decyzji.</a:t>
            </a:r>
          </a:p>
          <a:p>
            <a:pPr algn="l">
              <a:spcBef>
                <a:spcPts val="0"/>
              </a:spcBef>
            </a:pPr>
            <a:endParaRPr lang="pl-PL" sz="600" dirty="0" smtClean="0"/>
          </a:p>
          <a:p>
            <a:pPr algn="l">
              <a:spcBef>
                <a:spcPts val="0"/>
              </a:spcBef>
            </a:pPr>
            <a:r>
              <a:rPr lang="pl-PL" sz="1400" dirty="0" smtClean="0"/>
              <a:t>Różne interpretacje:</a:t>
            </a:r>
          </a:p>
          <a:p>
            <a:pPr algn="l">
              <a:spcBef>
                <a:spcPts val="0"/>
              </a:spcBef>
            </a:pPr>
            <a:r>
              <a:rPr lang="pl-PL" sz="1400" dirty="0" smtClean="0"/>
              <a:t>Nie ma przeszkód, by w toku postępowania wnioskodawca z własnej inicjatywy </a:t>
            </a:r>
            <a:br>
              <a:rPr lang="pl-PL" sz="1400" dirty="0" smtClean="0"/>
            </a:br>
            <a:r>
              <a:rPr lang="pl-PL" sz="1400" dirty="0" smtClean="0"/>
              <a:t>modyfikował (uzupełniał) Projekt.</a:t>
            </a:r>
          </a:p>
          <a:p>
            <a:pPr algn="l">
              <a:spcBef>
                <a:spcPts val="0"/>
              </a:spcBef>
            </a:pPr>
            <a:r>
              <a:rPr lang="pl-PL" sz="1400" dirty="0" smtClean="0"/>
              <a:t>Według innych interpretacji: Projekt ze zmianą jest innym Projektem niż załączony do wniosku i należy wycofać stary i złożyć nowy wniosek.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629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707654"/>
            <a:ext cx="8229600" cy="230425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l-PL" sz="1600" dirty="0" smtClean="0"/>
              <a:t>Rozporządzenie Ministra Środowiska z </a:t>
            </a:r>
            <a:r>
              <a:rPr lang="pl-PL" sz="1600" dirty="0"/>
              <a:t>dnia </a:t>
            </a:r>
            <a:r>
              <a:rPr lang="pl-PL" sz="1600" dirty="0" smtClean="0"/>
              <a:t>20 grudnia </a:t>
            </a:r>
            <a:r>
              <a:rPr lang="pl-PL" sz="1600" dirty="0"/>
              <a:t>2011 r. </a:t>
            </a:r>
            <a:endParaRPr lang="pl-PL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l-PL" sz="1400" dirty="0" smtClean="0"/>
              <a:t>w sprawie szczegółowych wymagań dotyczących projektów robót geologicznych, w tym robót,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których </a:t>
            </a:r>
            <a:r>
              <a:rPr lang="pl-PL" sz="1400" dirty="0" smtClean="0"/>
              <a:t>wykonanie wymaga uzyskania </a:t>
            </a:r>
            <a:r>
              <a:rPr lang="pl-PL" sz="1400" dirty="0" smtClean="0"/>
              <a:t>koncesji,</a:t>
            </a:r>
            <a:endParaRPr lang="pl-PL" sz="1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l-PL" sz="2000" dirty="0">
                <a:solidFill>
                  <a:srgbClr val="00B0F0"/>
                </a:solidFill>
              </a:rPr>
              <a:t>n</a:t>
            </a:r>
            <a:r>
              <a:rPr lang="pl-PL" sz="2000" dirty="0" smtClean="0">
                <a:solidFill>
                  <a:srgbClr val="00B0F0"/>
                </a:solidFill>
              </a:rPr>
              <a:t>ie </a:t>
            </a:r>
            <a:r>
              <a:rPr lang="pl-PL" sz="2000" dirty="0" smtClean="0">
                <a:solidFill>
                  <a:srgbClr val="00B0F0"/>
                </a:solidFill>
              </a:rPr>
              <a:t>przedstawia wzoru strony tytułowej projektu.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dirty="0" smtClean="0"/>
              <a:t>Najczęściej w tytule podawany jest ogólny cel projektowanych robót np.:</a:t>
            </a:r>
            <a:endParaRPr lang="pl-PL" sz="20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pl-PL" sz="2000" dirty="0" smtClean="0"/>
              <a:t>Projekt robót geologicznych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sz="2000" dirty="0" smtClean="0"/>
              <a:t>w celu rozpoznania złoża wapieni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sz="2000" dirty="0" smtClean="0"/>
              <a:t>Olsztyn II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467544" y="483518"/>
            <a:ext cx="8229600" cy="57606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Tytuł </a:t>
            </a:r>
          </a:p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Projektu robót geologicznych </a:t>
            </a:r>
            <a:br>
              <a:rPr lang="pl-PL" sz="2800" dirty="0" smtClean="0">
                <a:solidFill>
                  <a:prstClr val="black"/>
                </a:solidFill>
              </a:rPr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17882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323528" y="402046"/>
            <a:ext cx="8424936" cy="2169703"/>
          </a:xfrm>
        </p:spPr>
        <p:txBody>
          <a:bodyPr/>
          <a:lstStyle/>
          <a:p>
            <a:pPr algn="l"/>
            <a:r>
              <a:rPr lang="pl-PL" sz="2000" dirty="0" smtClean="0"/>
              <a:t>Tytuł projektu</a:t>
            </a:r>
            <a:br>
              <a:rPr lang="pl-PL" sz="2000" dirty="0" smtClean="0"/>
            </a:br>
            <a:r>
              <a:rPr lang="pl-PL" sz="2000" dirty="0" smtClean="0">
                <a:solidFill>
                  <a:srgbClr val="0070C0"/>
                </a:solidFill>
              </a:rPr>
              <a:t>Problem kruszyw naturalnych</a:t>
            </a:r>
            <a:r>
              <a:rPr lang="pl-PL" sz="1600" dirty="0" smtClean="0">
                <a:solidFill>
                  <a:srgbClr val="0070C0"/>
                </a:solidFill>
              </a:rPr>
              <a:t/>
            </a:r>
            <a:br>
              <a:rPr lang="pl-PL" sz="1600" dirty="0" smtClean="0">
                <a:solidFill>
                  <a:srgbClr val="0070C0"/>
                </a:solidFill>
              </a:rPr>
            </a:br>
            <a:r>
              <a:rPr lang="pl-PL" sz="1400" dirty="0" smtClean="0"/>
              <a:t>Termin „kruszywo naturalne” nie występuje w Ustawie Prawo geologiczne i górnicze oraz aktach wykonawczych.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załączniku do Ustawy: „Stawki opłat eksploatacyjnych” występują: Piaski i żwiry.</a:t>
            </a:r>
            <a:br>
              <a:rPr lang="pl-PL" sz="1400" dirty="0" smtClean="0"/>
            </a:br>
            <a:r>
              <a:rPr lang="pl-PL" sz="1400" dirty="0" smtClean="0"/>
              <a:t>Bilans zasobów złóż kopalin w Polsce zawiera zestawienie złóż piasków i żwirów.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W załączniku nr 8 do Rozporządzenia </a:t>
            </a:r>
            <a:r>
              <a:rPr lang="pl-PL" sz="1400" dirty="0"/>
              <a:t>w sprawie dokumentacji geologicznej złoża </a:t>
            </a:r>
            <a:r>
              <a:rPr lang="pl-PL" sz="1400" dirty="0" smtClean="0"/>
              <a:t>kopaliny </a:t>
            </a:r>
            <a:br>
              <a:rPr lang="pl-PL" sz="1400" dirty="0" smtClean="0"/>
            </a:br>
            <a:r>
              <a:rPr lang="pl-PL" sz="1400" dirty="0" smtClean="0"/>
              <a:t>„Graniczne wartości parametrów definiujących złoże…” występują: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endParaRPr lang="pl-PL" sz="1400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2514" y="2499742"/>
            <a:ext cx="8435280" cy="7160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spcBef>
                <a:spcPts val="0"/>
              </a:spcBef>
            </a:pPr>
            <a:r>
              <a:rPr lang="pl-PL" sz="1400" dirty="0"/>
              <a:t>złoża piasków skaleniowo-kwarcowych o punkcie piaskowym powyżej 75%, </a:t>
            </a:r>
            <a:endParaRPr lang="pl-PL" sz="1400" dirty="0" smtClean="0"/>
          </a:p>
          <a:p>
            <a:pPr marL="182563" indent="-182563">
              <a:spcBef>
                <a:spcPts val="0"/>
              </a:spcBef>
            </a:pPr>
            <a:r>
              <a:rPr lang="pl-PL" sz="1400" dirty="0"/>
              <a:t>złoża piasków kwarcowych</a:t>
            </a:r>
            <a:r>
              <a:rPr lang="pl-PL" sz="1400" dirty="0" smtClean="0">
                <a:solidFill>
                  <a:prstClr val="black"/>
                </a:solidFill>
              </a:rPr>
              <a:t>,</a:t>
            </a:r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400" dirty="0"/>
              <a:t>złoża żwirowe, żwirowo-piaskowe i piaskowo-żwirowe o punkcie piaskowym poniżej 75</a:t>
            </a:r>
            <a:r>
              <a:rPr lang="pl-PL" sz="1400" dirty="0" smtClean="0"/>
              <a:t>%.</a:t>
            </a:r>
            <a:endParaRPr lang="pl-PL" sz="1600" dirty="0" smtClean="0">
              <a:solidFill>
                <a:prstClr val="black"/>
              </a:solidFill>
            </a:endParaRPr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406287" y="3291830"/>
            <a:ext cx="8229600" cy="62468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l-PL" sz="1600" dirty="0" smtClean="0"/>
              <a:t>Tytuł </a:t>
            </a:r>
            <a:r>
              <a:rPr lang="pl-PL" sz="1600" dirty="0"/>
              <a:t>projektu </a:t>
            </a:r>
            <a:r>
              <a:rPr lang="pl-PL" sz="1600" dirty="0" smtClean="0"/>
              <a:t>może brzmieć </a:t>
            </a:r>
            <a:r>
              <a:rPr lang="pl-PL" sz="1200" dirty="0" smtClean="0"/>
              <a:t>(w nawiązaniu do Ustaw)</a:t>
            </a:r>
            <a:r>
              <a:rPr lang="pl-PL" sz="1400" dirty="0" smtClean="0"/>
              <a:t>:</a:t>
            </a:r>
            <a:endParaRPr lang="pl-PL" sz="20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pl-PL" sz="1600" dirty="0" smtClean="0"/>
              <a:t>Projekt robót geologicznych w celu rozpoznania złoża piasków i żwirów Olsztyn II</a:t>
            </a: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382514" y="4011910"/>
            <a:ext cx="8229600" cy="6246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pl-PL" sz="1600" dirty="0" smtClean="0"/>
              <a:t>W Dokumentacji geologicznej złoża zostanie podane właściwe określenie kopaliny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pl-PL" sz="1200" dirty="0" smtClean="0"/>
              <a:t>(po jej zbadaniu w trakcie realizacji zaprojektowanych robót) </a:t>
            </a:r>
            <a:r>
              <a:rPr lang="pl-PL" sz="1600" dirty="0" smtClean="0"/>
              <a:t>zgodne z Rozporządzeniem.</a:t>
            </a:r>
          </a:p>
        </p:txBody>
      </p:sp>
    </p:spTree>
    <p:extLst>
      <p:ext uri="{BB962C8B-B14F-4D97-AF65-F5344CB8AC3E}">
        <p14:creationId xmlns:p14="http://schemas.microsoft.com/office/powerpoint/2010/main" val="11246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4392488"/>
          </a:xfrm>
        </p:spPr>
        <p:txBody>
          <a:bodyPr/>
          <a:lstStyle/>
          <a:p>
            <a:pPr algn="l"/>
            <a:r>
              <a:rPr lang="pl-PL" sz="2800" dirty="0" smtClean="0"/>
              <a:t>Cel robót i sposób jego osiągnięcia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800" dirty="0" smtClean="0"/>
              <a:t/>
            </a:r>
            <a:br>
              <a:rPr lang="pl-PL" sz="800" dirty="0" smtClean="0"/>
            </a:br>
            <a:r>
              <a:rPr lang="pl-PL" sz="1600" dirty="0" smtClean="0"/>
              <a:t>Zgodnie z Ustawą Prawo </a:t>
            </a:r>
            <a:r>
              <a:rPr lang="pl-PL" sz="1600" dirty="0"/>
              <a:t>geologiczne i górnicze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Projekt robót geologicznych określa w szczególności: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cel zamierzonych robót oraz sposób jego osiągnięcia</a:t>
            </a:r>
            <a:r>
              <a:rPr lang="pl-PL" sz="2000" dirty="0" smtClean="0">
                <a:solidFill>
                  <a:prstClr val="black"/>
                </a:solidFill>
              </a:rPr>
              <a:t>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800" dirty="0" smtClean="0">
                <a:solidFill>
                  <a:prstClr val="black"/>
                </a:solidFill>
              </a:rPr>
              <a:t>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W przypadku złóż kopalin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b="1" dirty="0" smtClean="0">
                <a:solidFill>
                  <a:prstClr val="black"/>
                </a:solidFill>
              </a:rPr>
              <a:t>celem</a:t>
            </a:r>
            <a:r>
              <a:rPr lang="pl-PL" sz="2000" dirty="0" smtClean="0">
                <a:solidFill>
                  <a:prstClr val="black"/>
                </a:solidFill>
              </a:rPr>
              <a:t> jest: rozpoznanie i udokumentowanie złoża,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b="1" dirty="0" smtClean="0">
                <a:solidFill>
                  <a:prstClr val="black"/>
                </a:solidFill>
              </a:rPr>
              <a:t>sposobem</a:t>
            </a:r>
            <a:r>
              <a:rPr lang="pl-PL" sz="2000" dirty="0" smtClean="0">
                <a:solidFill>
                  <a:prstClr val="black"/>
                </a:solidFill>
              </a:rPr>
              <a:t> jest: wykonanie otworów badawczych.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Wykonanie otworów badawczych </a:t>
            </a:r>
            <a:r>
              <a:rPr lang="pl-PL" sz="1400" dirty="0">
                <a:solidFill>
                  <a:prstClr val="black"/>
                </a:solidFill>
              </a:rPr>
              <a:t>nie jest </a:t>
            </a:r>
            <a:r>
              <a:rPr lang="pl-PL" sz="1400" dirty="0" smtClean="0">
                <a:solidFill>
                  <a:prstClr val="black"/>
                </a:solidFill>
              </a:rPr>
              <a:t>celem projektu robót geologicznych.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800" dirty="0">
                <a:solidFill>
                  <a:prstClr val="black"/>
                </a:solidFill>
              </a:rPr>
              <a:t/>
            </a:r>
            <a:br>
              <a:rPr lang="pl-PL" sz="800" dirty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Podczas projektowania prac i robót geologicznych należy koncentrować się na celu.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Np. jeżeli spodziewamy się, że spąg złoża wystąpi na głębokości 10 m,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to w tekście projektu zakładamy wykonanie otworów przewiercających całkowicie serię złożową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i kończących się 2 m poniżej spągu złoża (nie podajemy głębokości otworów).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Zaprojektowanie otworów o głębokości 12 m może uniemożliwić osiągniecie celu robót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w </a:t>
            </a:r>
            <a:r>
              <a:rPr lang="pl-PL" sz="1600" dirty="0" smtClean="0">
                <a:solidFill>
                  <a:prstClr val="black"/>
                </a:solidFill>
              </a:rPr>
              <a:t>przypadku większej niż spodziewana miąższości złoża.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69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323528" y="339502"/>
            <a:ext cx="8568952" cy="4392488"/>
          </a:xfrm>
        </p:spPr>
        <p:txBody>
          <a:bodyPr/>
          <a:lstStyle/>
          <a:p>
            <a:pPr algn="l"/>
            <a:r>
              <a:rPr lang="pl-PL" sz="2800" dirty="0" smtClean="0"/>
              <a:t>Lokalizacja badań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1600" dirty="0" smtClean="0"/>
              <a:t>Zgodnie z Rozporządzeniem Ministra </a:t>
            </a:r>
            <a:r>
              <a:rPr lang="pl-PL" sz="1600" dirty="0"/>
              <a:t>Środowiska </a:t>
            </a:r>
            <a:r>
              <a:rPr lang="pl-PL" sz="1600" dirty="0" smtClean="0"/>
              <a:t>w </a:t>
            </a:r>
            <a:r>
              <a:rPr lang="pl-PL" sz="1600" dirty="0"/>
              <a:t>sprawie szczegółowych </a:t>
            </a:r>
            <a:r>
              <a:rPr lang="pl-PL" sz="1600" dirty="0" smtClean="0"/>
              <a:t>wymagań </a:t>
            </a:r>
            <a:r>
              <a:rPr lang="pl-PL" sz="1600" dirty="0"/>
              <a:t>dotyczących projektów robót geologicznych, w tym robót, których wykonanie </a:t>
            </a:r>
            <a:r>
              <a:rPr lang="pl-PL" sz="1600" dirty="0" smtClean="0"/>
              <a:t>wymaga </a:t>
            </a:r>
            <a:r>
              <a:rPr lang="pl-PL" sz="1600" dirty="0"/>
              <a:t>uzyskania </a:t>
            </a:r>
            <a:r>
              <a:rPr lang="pl-PL" sz="1600" dirty="0" smtClean="0"/>
              <a:t>koncesji</a:t>
            </a:r>
            <a:br>
              <a:rPr lang="pl-PL" sz="1600" dirty="0" smtClean="0"/>
            </a:br>
            <a:r>
              <a:rPr lang="pl-PL" sz="2400" dirty="0" smtClean="0">
                <a:solidFill>
                  <a:prstClr val="black"/>
                </a:solidFill>
              </a:rPr>
              <a:t>Projekt robót geologicznych zawiera w szczególności: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opis i uzasadnienie liczby, lokalizacji i rodzaju projektowanych otworów wiertniczych lub wyrobisk</a:t>
            </a:r>
            <a:r>
              <a:rPr lang="pl-PL" sz="2000" dirty="0" smtClean="0">
                <a:solidFill>
                  <a:prstClr val="black"/>
                </a:solidFill>
              </a:rPr>
              <a:t>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800" dirty="0" smtClean="0">
                <a:solidFill>
                  <a:prstClr val="black"/>
                </a:solidFill>
              </a:rPr>
              <a:t> </a:t>
            </a:r>
            <a:r>
              <a:rPr lang="pl-PL" sz="2000" dirty="0" smtClean="0">
                <a:solidFill>
                  <a:prstClr val="black"/>
                </a:solidFill>
              </a:rPr>
              <a:t/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Musimy podać dokładną liczbę otworów i ich lokalizację.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600" dirty="0" smtClean="0">
                <a:solidFill>
                  <a:prstClr val="black"/>
                </a:solidFill>
              </a:rPr>
              <a:t/>
            </a:r>
            <a:br>
              <a:rPr lang="pl-PL" sz="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Nie ma wymogu prowadzenia granic złoża po skrajnie pozytywnych otworach. </a:t>
            </a:r>
            <a:r>
              <a:rPr lang="pl-PL" sz="1600" dirty="0">
                <a:solidFill>
                  <a:prstClr val="black"/>
                </a:solidFill>
              </a:rPr>
              <a:t/>
            </a:r>
            <a:br>
              <a:rPr lang="pl-PL" sz="1600" dirty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Można stosować interpolację między otworami i ekstrapolację poza otwory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  <a:br>
              <a:rPr lang="pl-PL" sz="1800" dirty="0" smtClean="0">
                <a:solidFill>
                  <a:prstClr val="black"/>
                </a:solidFill>
              </a:rPr>
            </a:br>
            <a:r>
              <a:rPr lang="pl-PL" sz="700" dirty="0" smtClean="0">
                <a:solidFill>
                  <a:prstClr val="black"/>
                </a:solidFill>
              </a:rPr>
              <a:t/>
            </a:r>
            <a:br>
              <a:rPr lang="pl-PL" sz="7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Mimo wszystko należy starannie przemyśleć lokalizację projektowanych otworów.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Można zaprojektować kilka wariantów lokalizacji otworów lub kilka etapów ich wykonania (przewidzieć rezygnację </a:t>
            </a:r>
            <a:r>
              <a:rPr lang="pl-PL" sz="1400" dirty="0" smtClean="0">
                <a:solidFill>
                  <a:prstClr val="black"/>
                </a:solidFill>
              </a:rPr>
              <a:t/>
            </a:r>
            <a:br>
              <a:rPr lang="pl-PL" sz="14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z </a:t>
            </a:r>
            <a:r>
              <a:rPr lang="pl-PL" sz="1400" dirty="0" smtClean="0">
                <a:solidFill>
                  <a:prstClr val="black"/>
                </a:solidFill>
              </a:rPr>
              <a:t>następnych etapów jeżeli otwory pierwszego etapu są </a:t>
            </a:r>
            <a:r>
              <a:rPr lang="pl-PL" sz="1400" dirty="0" smtClean="0">
                <a:solidFill>
                  <a:prstClr val="black"/>
                </a:solidFill>
              </a:rPr>
              <a:t>niezadowalające),</a:t>
            </a:r>
            <a:r>
              <a:rPr lang="pl-PL" sz="1400" dirty="0" smtClean="0">
                <a:solidFill>
                  <a:prstClr val="black"/>
                </a:solidFill>
              </a:rPr>
              <a:t/>
            </a:r>
            <a:br>
              <a:rPr lang="pl-PL" sz="14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trzeba wtedy opracowywać dodatki do projektu robót </a:t>
            </a:r>
            <a:r>
              <a:rPr lang="pl-PL" sz="1400" dirty="0" smtClean="0">
                <a:solidFill>
                  <a:prstClr val="black"/>
                </a:solidFill>
              </a:rPr>
              <a:t>geologicznych.</a:t>
            </a:r>
            <a:r>
              <a:rPr lang="pl-PL" sz="1400" dirty="0" smtClean="0">
                <a:solidFill>
                  <a:prstClr val="black"/>
                </a:solidFill>
              </a:rPr>
              <a:t/>
            </a:r>
            <a:br>
              <a:rPr lang="pl-PL" sz="14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Niestety komplikuje to kosztorysowanie prac i robót (część Inwestorów nie akceptuje tej praktyki). </a:t>
            </a:r>
            <a:r>
              <a:rPr lang="pl-PL" sz="1600" dirty="0">
                <a:solidFill>
                  <a:prstClr val="black"/>
                </a:solidFill>
              </a:rPr>
              <a:t/>
            </a:r>
            <a:br>
              <a:rPr lang="pl-PL" sz="1600" dirty="0">
                <a:solidFill>
                  <a:prstClr val="black"/>
                </a:solidFill>
              </a:rPr>
            </a:br>
            <a:r>
              <a:rPr lang="pl-PL" sz="800" dirty="0">
                <a:solidFill>
                  <a:prstClr val="black"/>
                </a:solidFill>
              </a:rPr>
              <a:t/>
            </a:r>
            <a:br>
              <a:rPr lang="pl-PL" sz="800" dirty="0">
                <a:solidFill>
                  <a:prstClr val="black"/>
                </a:solidFill>
              </a:rPr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9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1080120"/>
          </a:xfrm>
        </p:spPr>
        <p:txBody>
          <a:bodyPr/>
          <a:lstStyle/>
          <a:p>
            <a:pPr algn="l"/>
            <a:r>
              <a:rPr lang="pl-PL" sz="3200" dirty="0" smtClean="0"/>
              <a:t>Geologia – nauka </a:t>
            </a:r>
            <a:r>
              <a:rPr lang="pl-PL" sz="3200" dirty="0" smtClean="0"/>
              <a:t>przyrodnicza</a:t>
            </a:r>
            <a:br>
              <a:rPr lang="pl-PL" sz="3200" dirty="0" smtClean="0"/>
            </a:br>
            <a:r>
              <a:rPr lang="pl-PL" sz="3200" dirty="0" smtClean="0"/>
              <a:t>		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FF0000"/>
                </a:solidFill>
              </a:rPr>
              <a:t>nie </a:t>
            </a:r>
            <a:r>
              <a:rPr lang="pl-PL" sz="2800" dirty="0" smtClean="0">
                <a:solidFill>
                  <a:srgbClr val="FF0000"/>
                </a:solidFill>
              </a:rPr>
              <a:t>matematyczna</a:t>
            </a:r>
            <a:r>
              <a:rPr lang="pl-PL" sz="2800" dirty="0" smtClean="0"/>
              <a:t>)</a:t>
            </a:r>
            <a:r>
              <a:rPr lang="pl-PL" sz="3200" dirty="0" smtClean="0"/>
              <a:t>	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491630"/>
            <a:ext cx="8229600" cy="1800200"/>
          </a:xfrm>
        </p:spPr>
        <p:txBody>
          <a:bodyPr/>
          <a:lstStyle/>
          <a:p>
            <a:pPr marL="180975" indent="-180975"/>
            <a:r>
              <a:rPr lang="pl-PL" sz="2000" dirty="0" smtClean="0"/>
              <a:t>Obiekty geologiczne charakteryzują się indywidualnymi cechami,</a:t>
            </a:r>
          </a:p>
          <a:p>
            <a:pPr marL="180975" indent="-180975"/>
            <a:r>
              <a:rPr lang="pl-PL" sz="2000" dirty="0" smtClean="0"/>
              <a:t>Każde złoże kopaliny ma swoje indywidualne cechy,</a:t>
            </a:r>
          </a:p>
          <a:p>
            <a:pPr marL="180975" indent="-180975"/>
            <a:r>
              <a:rPr lang="pl-PL" sz="2000" dirty="0" smtClean="0"/>
              <a:t>Praktyka wymaga więc indywidualnego podejścia do każdego złoża: </a:t>
            </a:r>
            <a:br>
              <a:rPr lang="pl-PL" sz="2000" dirty="0" smtClean="0"/>
            </a:br>
            <a:r>
              <a:rPr lang="pl-PL" sz="2000" dirty="0" smtClean="0"/>
              <a:t>od rozpoznania i udokumentowania, przez eksploatację, do rekultywacji wyrobiska po zakończeniu eksploatacji.  </a:t>
            </a:r>
          </a:p>
          <a:p>
            <a:endParaRPr lang="pl-PL" sz="22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556089" y="3291830"/>
            <a:ext cx="8229600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600" dirty="0" smtClean="0"/>
              <a:t>Używamy języka matematycznego do opisu złóż (np.: wymiary,  granice, zasoby) ale jest to budowanie modelu, który mniej lub bardziej sprawdza się podczas eksploatacji kopaliny.</a:t>
            </a:r>
          </a:p>
          <a:p>
            <a:pPr marL="0" indent="0">
              <a:buNone/>
            </a:pPr>
            <a:r>
              <a:rPr lang="pl-PL" sz="1600" dirty="0" smtClean="0"/>
              <a:t>Na etapie projektowania prac i robót geologicznych mających na celu rozpoznanie </a:t>
            </a:r>
            <a:br>
              <a:rPr lang="pl-PL" sz="1600" dirty="0" smtClean="0"/>
            </a:br>
            <a:r>
              <a:rPr lang="pl-PL" sz="1600" dirty="0" smtClean="0"/>
              <a:t>i udokumentowanie złoża kopaliny przyjmujemy jakiś wstępny jego model.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599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7544" y="627534"/>
            <a:ext cx="8229600" cy="3960440"/>
          </a:xfrm>
        </p:spPr>
        <p:txBody>
          <a:bodyPr/>
          <a:lstStyle/>
          <a:p>
            <a:pPr algn="l"/>
            <a:r>
              <a:rPr lang="pl-PL" sz="2800" b="1" dirty="0" smtClean="0">
                <a:solidFill>
                  <a:prstClr val="black"/>
                </a:solidFill>
              </a:rPr>
              <a:t>Dodatek</a:t>
            </a:r>
            <a:r>
              <a:rPr lang="pl-PL" sz="2800" dirty="0" smtClean="0">
                <a:solidFill>
                  <a:prstClr val="black"/>
                </a:solidFill>
              </a:rPr>
              <a:t> do projektu robót geologicznych</a:t>
            </a:r>
            <a:r>
              <a:rPr lang="pl-PL" sz="2000" dirty="0">
                <a:solidFill>
                  <a:prstClr val="black"/>
                </a:solidFill>
              </a:rPr>
              <a:t/>
            </a:r>
            <a:br>
              <a:rPr lang="pl-PL" sz="2000" dirty="0">
                <a:solidFill>
                  <a:prstClr val="black"/>
                </a:solidFill>
              </a:rPr>
            </a:br>
            <a:r>
              <a:rPr lang="pl-PL" sz="800" dirty="0">
                <a:solidFill>
                  <a:prstClr val="black"/>
                </a:solidFill>
              </a:rPr>
              <a:t/>
            </a:r>
            <a:br>
              <a:rPr lang="pl-PL" sz="800" dirty="0">
                <a:solidFill>
                  <a:prstClr val="black"/>
                </a:solidFill>
              </a:rPr>
            </a:br>
            <a:r>
              <a:rPr lang="pl-PL" sz="1600" dirty="0">
                <a:solidFill>
                  <a:prstClr val="black"/>
                </a:solidFill>
              </a:rPr>
              <a:t>Zgodnie z Ustawą Prawo geologiczne i górnicze</a:t>
            </a:r>
            <a:br>
              <a:rPr lang="pl-PL" sz="1600" dirty="0">
                <a:solidFill>
                  <a:prstClr val="black"/>
                </a:solidFill>
              </a:rPr>
            </a:br>
            <a:r>
              <a:rPr lang="pl-PL" sz="2400" dirty="0" smtClean="0">
                <a:solidFill>
                  <a:prstClr val="black"/>
                </a:solidFill>
              </a:rPr>
              <a:t>Zmiany projektu robót geologicznych dokonuje się przez sporządzenie dodatku.</a:t>
            </a:r>
            <a:br>
              <a:rPr lang="pl-PL" sz="2400" dirty="0" smtClean="0">
                <a:solidFill>
                  <a:prstClr val="black"/>
                </a:solidFill>
              </a:rPr>
            </a:br>
            <a:r>
              <a:rPr lang="pl-PL" sz="800" dirty="0" smtClean="0">
                <a:solidFill>
                  <a:prstClr val="black"/>
                </a:solidFill>
              </a:rPr>
              <a:t> </a:t>
            </a:r>
            <a:r>
              <a:rPr lang="pl-PL" sz="2000" dirty="0">
                <a:solidFill>
                  <a:prstClr val="black"/>
                </a:solidFill>
              </a:rPr>
              <a:t/>
            </a:r>
            <a:br>
              <a:rPr lang="pl-PL" sz="2000" dirty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Tryb zatwierdzania Dodatku jest identyczny jak tryb zatwierdzania Projektu.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Zmiana następuje na </a:t>
            </a:r>
            <a:r>
              <a:rPr lang="pl-PL" sz="1400" dirty="0" smtClean="0">
                <a:solidFill>
                  <a:prstClr val="black"/>
                </a:solidFill>
              </a:rPr>
              <a:t>wniosek: </a:t>
            </a:r>
            <a:r>
              <a:rPr lang="pl-PL" sz="1400" dirty="0" smtClean="0">
                <a:solidFill>
                  <a:prstClr val="black"/>
                </a:solidFill>
              </a:rPr>
              <a:t>o zmianę Koncesji lub </a:t>
            </a:r>
            <a:r>
              <a:rPr lang="pl-PL" sz="1400" dirty="0" smtClean="0">
                <a:solidFill>
                  <a:prstClr val="black"/>
                </a:solidFill>
              </a:rPr>
              <a:t>o </a:t>
            </a:r>
            <a:r>
              <a:rPr lang="pl-PL" sz="1400" dirty="0" smtClean="0">
                <a:solidFill>
                  <a:prstClr val="black"/>
                </a:solidFill>
              </a:rPr>
              <a:t>zatwierdzenie Dodatku.</a:t>
            </a:r>
            <a:br>
              <a:rPr lang="pl-PL" sz="1400" dirty="0" smtClean="0">
                <a:solidFill>
                  <a:prstClr val="black"/>
                </a:solidFill>
              </a:rPr>
            </a:br>
            <a:r>
              <a:rPr lang="pl-PL" sz="1100" dirty="0" smtClean="0">
                <a:solidFill>
                  <a:prstClr val="black"/>
                </a:solidFill>
              </a:rPr>
              <a:t/>
            </a:r>
            <a:br>
              <a:rPr lang="pl-PL" sz="11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W przypadku zatwierdzonego Projektu robót geologicznych można zmienić treść jego zapisów przed rozpoczęciem robót lub w trakcie ich realizacji.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Opracowanie Dodatku do Projektu pozwala zrealizować jego cel w przypadku stwierdzenia warunków geologicznych innych od pierwotnie przewidywanych. 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Wydłuża to czas realizacji robót – trzeba opracować Dodatek, </a:t>
            </a:r>
            <a:br>
              <a:rPr lang="pl-PL" sz="1400" dirty="0" smtClean="0">
                <a:solidFill>
                  <a:prstClr val="black"/>
                </a:solidFill>
              </a:rPr>
            </a:br>
            <a:r>
              <a:rPr lang="pl-PL" sz="1400" dirty="0" smtClean="0">
                <a:solidFill>
                  <a:prstClr val="black"/>
                </a:solidFill>
              </a:rPr>
              <a:t>a organ musi mieć czas na rozpatrzenie sprawy.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81973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 txBox="1">
            <a:spLocks/>
          </p:cNvSpPr>
          <p:nvPr/>
        </p:nvSpPr>
        <p:spPr>
          <a:xfrm>
            <a:off x="553953" y="627534"/>
            <a:ext cx="8229600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pl-PL" sz="2000" dirty="0" smtClean="0"/>
              <a:t>Projekt robót geologicznych </a:t>
            </a:r>
            <a:br>
              <a:rPr lang="pl-PL" sz="2000" dirty="0" smtClean="0"/>
            </a:br>
            <a:r>
              <a:rPr lang="pl-PL" sz="2000" dirty="0" smtClean="0"/>
              <a:t>jest fundamentem działalności górniczej </a:t>
            </a:r>
            <a:r>
              <a:rPr lang="pl-PL" sz="2000" dirty="0" smtClean="0"/>
              <a:t>związanej</a:t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dirty="0" smtClean="0"/>
              <a:t>eksploatacją złóż kopalin</a:t>
            </a:r>
            <a:r>
              <a:rPr lang="pl-PL" sz="2400" dirty="0" smtClean="0"/>
              <a:t>.</a:t>
            </a:r>
            <a:endParaRPr lang="pl-PL" sz="2400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559956" y="1779661"/>
            <a:ext cx="8136904" cy="144016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dirty="0" smtClean="0"/>
              <a:t>Prawidłowe opracowanie</a:t>
            </a:r>
            <a:br>
              <a:rPr lang="pl-PL" sz="2000" dirty="0" smtClean="0"/>
            </a:br>
            <a:r>
              <a:rPr lang="pl-PL" sz="2000" dirty="0" smtClean="0"/>
              <a:t>Projektu robót geologicznych </a:t>
            </a:r>
            <a:br>
              <a:rPr lang="pl-PL" sz="2000" dirty="0" smtClean="0"/>
            </a:br>
            <a:r>
              <a:rPr lang="pl-PL" sz="2000" dirty="0" smtClean="0"/>
              <a:t>wymaga współpracy geologa projektującego </a:t>
            </a:r>
            <a:br>
              <a:rPr lang="pl-PL" sz="2000" dirty="0" smtClean="0"/>
            </a:br>
            <a:r>
              <a:rPr lang="pl-PL" sz="2000" dirty="0" smtClean="0"/>
              <a:t>i geologa zatwierdzającego</a:t>
            </a:r>
            <a:r>
              <a:rPr lang="pl-PL" sz="2400" dirty="0" smtClean="0"/>
              <a:t>.</a:t>
            </a:r>
          </a:p>
          <a:p>
            <a:endParaRPr lang="pl-PL" dirty="0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31073" y="3219823"/>
            <a:ext cx="7641327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pl-PL" sz="2000" dirty="0" smtClean="0"/>
              <a:t>Ustawa Prawo geologiczne i górnicze oraz akty wykonawcze do niej powinny być narzędziami służącymi do realizacji celów określonych </a:t>
            </a:r>
            <a:br>
              <a:rPr lang="pl-PL" sz="2000" dirty="0" smtClean="0"/>
            </a:br>
            <a:r>
              <a:rPr lang="pl-PL" sz="2000" dirty="0" smtClean="0"/>
              <a:t>w Projektach robót geologicznych.</a:t>
            </a: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51912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67544" y="1707654"/>
            <a:ext cx="8229600" cy="831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 smtClean="0"/>
              <a:t>DZIĘKUJĘ ZA UWAGĘ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693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447068"/>
            <a:ext cx="8229600" cy="1080120"/>
          </a:xfrm>
        </p:spPr>
        <p:txBody>
          <a:bodyPr/>
          <a:lstStyle/>
          <a:p>
            <a:pPr algn="l"/>
            <a:r>
              <a:rPr lang="pl-PL" sz="2800" dirty="0" smtClean="0"/>
              <a:t>Projekt robót geologicznych </a:t>
            </a:r>
            <a:br>
              <a:rPr lang="pl-PL" sz="2800" dirty="0" smtClean="0"/>
            </a:br>
            <a:r>
              <a:rPr lang="pl-PL" sz="2800" dirty="0" smtClean="0">
                <a:solidFill>
                  <a:srgbClr val="0070C0"/>
                </a:solidFill>
              </a:rPr>
              <a:t>- co powinien zawierać</a:t>
            </a:r>
            <a:endParaRPr lang="pl-PL" sz="2800" dirty="0">
              <a:solidFill>
                <a:srgbClr val="0070C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355726"/>
            <a:ext cx="8229600" cy="2232248"/>
          </a:xfrm>
        </p:spPr>
        <p:txBody>
          <a:bodyPr/>
          <a:lstStyle/>
          <a:p>
            <a:pPr marL="0" indent="0">
              <a:buNone/>
            </a:pPr>
            <a:r>
              <a:rPr lang="pl-PL" sz="2000" dirty="0" smtClean="0">
                <a:solidFill>
                  <a:srgbClr val="00B0F0"/>
                </a:solidFill>
              </a:rPr>
              <a:t>Ogólne wymagania: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600" dirty="0"/>
              <a:t>Ustawa z dnia 9 czerwca 2011 r. Prawo geologiczne i górnicze (Dz. U. z 2021 r. poz. 1420),</a:t>
            </a:r>
          </a:p>
          <a:p>
            <a:pPr marL="0" indent="0">
              <a:buNone/>
            </a:pPr>
            <a:r>
              <a:rPr lang="pl-PL" sz="1600" dirty="0"/>
              <a:t>Dział V, Rozdział 1</a:t>
            </a:r>
            <a:r>
              <a:rPr lang="pl-PL" sz="1600" dirty="0" smtClean="0"/>
              <a:t>.</a:t>
            </a:r>
          </a:p>
          <a:p>
            <a:pPr marL="0" indent="0">
              <a:buNone/>
            </a:pPr>
            <a:r>
              <a:rPr lang="pl-PL" sz="2000" dirty="0" smtClean="0">
                <a:solidFill>
                  <a:srgbClr val="00B0F0"/>
                </a:solidFill>
              </a:rPr>
              <a:t>Szczegółowe wymagania:</a:t>
            </a:r>
            <a:endParaRPr lang="pl-PL" sz="2000" dirty="0">
              <a:solidFill>
                <a:srgbClr val="00B0F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1600" dirty="0" smtClean="0"/>
              <a:t>Rozporządzenie Ministra Środowiska z </a:t>
            </a:r>
            <a:r>
              <a:rPr lang="pl-PL" sz="1600" dirty="0"/>
              <a:t>dnia </a:t>
            </a:r>
            <a:r>
              <a:rPr lang="pl-PL" sz="1600" dirty="0" smtClean="0"/>
              <a:t>20 grudnia </a:t>
            </a:r>
            <a:r>
              <a:rPr lang="pl-PL" sz="1600" dirty="0"/>
              <a:t>2011 r. </a:t>
            </a:r>
            <a:r>
              <a:rPr lang="pl-PL" sz="1600" dirty="0" smtClean="0"/>
              <a:t>w sprawie szczegółowych </a:t>
            </a:r>
            <a:br>
              <a:rPr lang="pl-PL" sz="1600" dirty="0" smtClean="0"/>
            </a:br>
            <a:r>
              <a:rPr lang="pl-PL" sz="1600" dirty="0" smtClean="0"/>
              <a:t>wymagań dotyczących projektów robót geologicznych, w tym robót, których wykonanie </a:t>
            </a:r>
            <a:br>
              <a:rPr lang="pl-PL" sz="1600" dirty="0" smtClean="0"/>
            </a:br>
            <a:r>
              <a:rPr lang="pl-PL" sz="1600" dirty="0" smtClean="0"/>
              <a:t>wymaga uzyskania </a:t>
            </a:r>
            <a:r>
              <a:rPr lang="pl-PL" sz="1600" dirty="0"/>
              <a:t>koncesji (Dz. U. z 2011 r. poz. </a:t>
            </a:r>
            <a:r>
              <a:rPr lang="pl-PL" sz="1600" dirty="0" smtClean="0"/>
              <a:t>1696, zmiana Dz. U. z 2015 r. poz. 964).</a:t>
            </a:r>
            <a:endParaRPr lang="pl-PL" sz="1600" dirty="0"/>
          </a:p>
          <a:p>
            <a:pPr marL="0" indent="0">
              <a:buNone/>
            </a:pPr>
            <a:endParaRPr lang="pl-PL" sz="1600" dirty="0" smtClean="0"/>
          </a:p>
          <a:p>
            <a:endParaRPr lang="pl-PL" dirty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67544" y="699542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000" dirty="0" smtClean="0"/>
              <a:t>W celu rozpoznania złoża i opracowania jego dokumentacji geologicznej konieczne jest opracowanie projektu robót geologicznych.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74662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83519"/>
            <a:ext cx="8229600" cy="1224136"/>
          </a:xfrm>
        </p:spPr>
        <p:txBody>
          <a:bodyPr/>
          <a:lstStyle/>
          <a:p>
            <a:pPr marL="0" indent="0">
              <a:buNone/>
            </a:pPr>
            <a:r>
              <a:rPr lang="pl-PL" sz="2000" dirty="0"/>
              <a:t>Rozporządzenie Ministra Środowiska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1800" dirty="0" smtClean="0"/>
              <a:t>w </a:t>
            </a:r>
            <a:r>
              <a:rPr lang="pl-PL" sz="1800" dirty="0"/>
              <a:t>sprawie szczegółowych wymagań dotyczących projektów robót geologicznych,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w </a:t>
            </a:r>
            <a:r>
              <a:rPr lang="pl-PL" sz="1800" dirty="0"/>
              <a:t>tym robót, których wykonanie wymaga uzyskania koncesji</a:t>
            </a:r>
            <a:r>
              <a:rPr lang="pl-PL" sz="1800" dirty="0" smtClean="0"/>
              <a:t>.</a:t>
            </a:r>
          </a:p>
          <a:p>
            <a:pPr marL="182563" indent="-182563"/>
            <a:r>
              <a:rPr lang="pl-PL" sz="1400" dirty="0"/>
              <a:t>m</a:t>
            </a:r>
            <a:r>
              <a:rPr lang="pl-PL" sz="1400" dirty="0" smtClean="0"/>
              <a:t>ieści się na 2 stronach formatu A4</a:t>
            </a:r>
            <a:r>
              <a:rPr lang="pl-PL" sz="1400" dirty="0"/>
              <a:t/>
            </a:r>
            <a:br>
              <a:rPr lang="pl-PL" sz="1400" dirty="0"/>
            </a:br>
            <a:endParaRPr lang="pl-PL" sz="14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514416" y="1707654"/>
            <a:ext cx="8378064" cy="21602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2000" b="1" dirty="0" smtClean="0"/>
              <a:t>W wyniku wykonania zaprojektowanych robót mogą powstać dokumentacje:</a:t>
            </a:r>
          </a:p>
          <a:p>
            <a:pPr marL="182563" indent="-182563"/>
            <a:r>
              <a:rPr lang="pl-PL" sz="2000" dirty="0" smtClean="0"/>
              <a:t>geologiczna złoża kopaliny </a:t>
            </a:r>
            <a:r>
              <a:rPr lang="pl-PL" sz="1400" dirty="0" smtClean="0"/>
              <a:t>(wymagania - rozporządzenie 16 stron A4)</a:t>
            </a:r>
          </a:p>
          <a:p>
            <a:pPr marL="182563" indent="-182563"/>
            <a:r>
              <a:rPr lang="pl-PL" sz="2000" dirty="0"/>
              <a:t>h</a:t>
            </a:r>
            <a:r>
              <a:rPr lang="pl-PL" sz="2000" dirty="0" smtClean="0"/>
              <a:t>ydrogeologiczna</a:t>
            </a:r>
          </a:p>
          <a:p>
            <a:pPr marL="182563" indent="-182563"/>
            <a:r>
              <a:rPr lang="pl-PL" sz="2000" dirty="0" smtClean="0"/>
              <a:t>geologiczno-inżynierska </a:t>
            </a:r>
          </a:p>
          <a:p>
            <a:pPr marL="0" indent="0">
              <a:buNone/>
            </a:pPr>
            <a:r>
              <a:rPr lang="pl-PL" sz="1400" dirty="0" smtClean="0"/>
              <a:t>                    (wymagania hydrogeologiczna i geologiczno-inżynierska – jedno rozporządzenie 36 </a:t>
            </a:r>
            <a:r>
              <a:rPr lang="pl-PL" sz="1400" dirty="0"/>
              <a:t>stron A4)</a:t>
            </a:r>
          </a:p>
          <a:p>
            <a:pPr marL="182563" indent="-182563"/>
            <a:r>
              <a:rPr lang="pl-PL" sz="2000" dirty="0"/>
              <a:t>g</a:t>
            </a:r>
            <a:r>
              <a:rPr lang="pl-PL" sz="2000" dirty="0" smtClean="0"/>
              <a:t>eologiczna „inna”</a:t>
            </a:r>
            <a:r>
              <a:rPr lang="pl-PL" sz="2000" dirty="0"/>
              <a:t> </a:t>
            </a:r>
            <a:r>
              <a:rPr lang="pl-PL" sz="1400" dirty="0"/>
              <a:t>(wymagania - rozporządzenie </a:t>
            </a:r>
            <a:r>
              <a:rPr lang="pl-PL" sz="1400" dirty="0" smtClean="0"/>
              <a:t>20 </a:t>
            </a:r>
            <a:r>
              <a:rPr lang="pl-PL" sz="1400" dirty="0"/>
              <a:t>stron A4)</a:t>
            </a:r>
          </a:p>
          <a:p>
            <a:pPr marL="0" indent="0">
              <a:buNone/>
            </a:pPr>
            <a:r>
              <a:rPr lang="pl-PL" sz="1400" dirty="0"/>
              <a:t/>
            </a:r>
            <a:br>
              <a:rPr lang="pl-PL" sz="1400" dirty="0"/>
            </a:br>
            <a:endParaRPr lang="pl-PL" sz="1400" dirty="0"/>
          </a:p>
          <a:p>
            <a:pPr marL="0" indent="0">
              <a:buFont typeface="Arial" pitchFamily="34" charset="0"/>
              <a:buNone/>
            </a:pPr>
            <a:endParaRPr lang="pl-PL" sz="2000" dirty="0"/>
          </a:p>
          <a:p>
            <a:pPr marL="0" indent="0">
              <a:buFont typeface="Arial" pitchFamily="34" charset="0"/>
              <a:buNone/>
            </a:pPr>
            <a:endParaRPr lang="pl-PL" sz="2000" dirty="0" smtClean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52752" y="3880298"/>
            <a:ext cx="8352928" cy="6137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Można zaryzykować twierdzenie, że treść rozporządzenia dotyczącego projektów robót geologicznych jest dość „lakoniczna”.</a:t>
            </a:r>
          </a:p>
        </p:txBody>
      </p:sp>
    </p:spTree>
    <p:extLst>
      <p:ext uri="{BB962C8B-B14F-4D97-AF65-F5344CB8AC3E}">
        <p14:creationId xmlns:p14="http://schemas.microsoft.com/office/powerpoint/2010/main" val="4411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7534"/>
            <a:ext cx="8229600" cy="1296144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  <a:t>Aby prawidłowo opracować </a:t>
            </a:r>
            <a:br>
              <a:rPr lang="pl-PL" sz="2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2000" b="1" dirty="0" smtClean="0">
                <a:solidFill>
                  <a:prstClr val="black"/>
                </a:solidFill>
                <a:ea typeface="+mn-ea"/>
                <a:cs typeface="+mn-cs"/>
              </a:rPr>
              <a:t>projekt robót geologicznych </a:t>
            </a:r>
            <a:r>
              <a:rPr lang="pl-PL" sz="1800" dirty="0" smtClean="0">
                <a:solidFill>
                  <a:prstClr val="black"/>
                </a:solidFill>
                <a:ea typeface="+mn-ea"/>
                <a:cs typeface="+mn-cs"/>
              </a:rPr>
              <a:t>w celu rozpoznania i udokumentowania złoża, </a:t>
            </a:r>
            <a:br>
              <a:rPr lang="pl-PL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1800" dirty="0" smtClean="0">
                <a:solidFill>
                  <a:prstClr val="black"/>
                </a:solidFill>
                <a:ea typeface="+mn-ea"/>
                <a:cs typeface="+mn-cs"/>
              </a:rPr>
              <a:t>którego eksploatacja może być prowadzona sposobem odkrywkowym</a:t>
            </a:r>
            <a:br>
              <a:rPr lang="pl-PL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2000" dirty="0" smtClean="0">
                <a:solidFill>
                  <a:srgbClr val="0070C0"/>
                </a:solidFill>
                <a:ea typeface="+mn-ea"/>
                <a:cs typeface="+mn-cs"/>
              </a:rPr>
              <a:t>należy szczegółowo zapoznać się z następującymi aktami prawnymi: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95685"/>
            <a:ext cx="8435280" cy="2520281"/>
          </a:xfrm>
        </p:spPr>
        <p:txBody>
          <a:bodyPr/>
          <a:lstStyle/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>
                <a:solidFill>
                  <a:prstClr val="black"/>
                </a:solidFill>
              </a:rPr>
              <a:t>Ustawa z dnia 9 czerwca 2011 r. Prawo geologiczne i górnicze (Dz. U. z 2021 r. poz. </a:t>
            </a:r>
            <a:r>
              <a:rPr lang="pl-PL" sz="1600" dirty="0" smtClean="0">
                <a:solidFill>
                  <a:prstClr val="black"/>
                </a:solidFill>
              </a:rPr>
              <a:t>1420),</a:t>
            </a:r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/>
              <a:t>Rozporządzenie Ministra Środowiska z dnia 20 grudnia 2011 r. </a:t>
            </a:r>
            <a:r>
              <a:rPr lang="pl-PL" sz="1600" dirty="0" smtClean="0"/>
              <a:t>w </a:t>
            </a:r>
            <a:r>
              <a:rPr lang="pl-PL" sz="1600" dirty="0"/>
              <a:t>sprawie szczegółowych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wymagań </a:t>
            </a:r>
            <a:r>
              <a:rPr lang="pl-PL" sz="1600" dirty="0"/>
              <a:t>dotyczących projektów robót geologicznych, </a:t>
            </a:r>
            <a:r>
              <a:rPr lang="pl-PL" sz="1600" dirty="0" smtClean="0"/>
              <a:t>w </a:t>
            </a:r>
            <a:r>
              <a:rPr lang="pl-PL" sz="1600" dirty="0"/>
              <a:t>tym robót, których wykonanie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wymaga </a:t>
            </a:r>
            <a:r>
              <a:rPr lang="pl-PL" sz="1600" dirty="0"/>
              <a:t>uzyskania koncesji (Dz. U. z 2011 r. poz. 1696</a:t>
            </a:r>
            <a:r>
              <a:rPr lang="pl-PL" sz="1600" dirty="0" smtClean="0"/>
              <a:t>),</a:t>
            </a:r>
          </a:p>
          <a:p>
            <a:pPr marL="182563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/>
              <a:t>Rozporządzenie Ministra Środowiska z dnia </a:t>
            </a:r>
            <a:r>
              <a:rPr lang="pl-PL" sz="1600" dirty="0" smtClean="0"/>
              <a:t>1 lipca 2015 </a:t>
            </a:r>
            <a:r>
              <a:rPr lang="pl-PL" sz="1600" dirty="0"/>
              <a:t>r. </a:t>
            </a:r>
            <a:r>
              <a:rPr lang="pl-PL" sz="1600" dirty="0" smtClean="0"/>
              <a:t>w </a:t>
            </a:r>
            <a:r>
              <a:rPr lang="pl-PL" sz="1600" dirty="0"/>
              <a:t>sprawie </a:t>
            </a:r>
            <a:r>
              <a:rPr lang="pl-PL" sz="1600" dirty="0" smtClean="0"/>
              <a:t>dokumentacji geologicznej złoża kopaliny, z wyłączeniem złoża </a:t>
            </a:r>
            <a:r>
              <a:rPr lang="pl-PL" sz="1600" dirty="0"/>
              <a:t>węglowodorów (Dz. U. z 2015 r. poz. 987</a:t>
            </a:r>
            <a:r>
              <a:rPr lang="pl-PL" sz="1600" dirty="0" smtClean="0"/>
              <a:t>),  </a:t>
            </a:r>
          </a:p>
          <a:p>
            <a:pPr marL="182563" indent="-182563">
              <a:spcBef>
                <a:spcPts val="0"/>
              </a:spcBef>
            </a:pPr>
            <a:r>
              <a:rPr lang="pl-PL" sz="1600" dirty="0"/>
              <a:t>Rozporządzenie Ministra </a:t>
            </a:r>
            <a:r>
              <a:rPr lang="pl-PL" sz="1600" dirty="0" smtClean="0"/>
              <a:t>Klimatu i Środowiska </a:t>
            </a:r>
            <a:r>
              <a:rPr lang="pl-PL" sz="1600" dirty="0"/>
              <a:t>z dnia </a:t>
            </a:r>
            <a:r>
              <a:rPr lang="pl-PL" sz="1600" dirty="0" smtClean="0"/>
              <a:t>23 grudnia 2020 </a:t>
            </a:r>
            <a:r>
              <a:rPr lang="pl-PL" sz="1600" dirty="0"/>
              <a:t>r. </a:t>
            </a:r>
            <a:br>
              <a:rPr lang="pl-PL" sz="1600" dirty="0"/>
            </a:br>
            <a:r>
              <a:rPr lang="pl-PL" sz="1600" dirty="0"/>
              <a:t>w sprawie </a:t>
            </a:r>
            <a:r>
              <a:rPr lang="pl-PL" sz="1600" dirty="0" smtClean="0"/>
              <a:t>innych dokumentacji </a:t>
            </a:r>
            <a:r>
              <a:rPr lang="pl-PL" sz="1600" dirty="0"/>
              <a:t>geologicznych (Dz. U. z 2020 r. poz. </a:t>
            </a:r>
            <a:r>
              <a:rPr lang="pl-PL" sz="1600" dirty="0" smtClean="0"/>
              <a:t>2449).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890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pPr algn="l"/>
            <a:r>
              <a:rPr lang="pl-PL" sz="2800" dirty="0">
                <a:solidFill>
                  <a:prstClr val="black"/>
                </a:solidFill>
              </a:rPr>
              <a:t>Projekt robót geologicznych </a:t>
            </a:r>
            <a:br>
              <a:rPr lang="pl-PL" sz="2800" dirty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między innymi powinien zawierać:</a:t>
            </a:r>
            <a:endParaRPr lang="pl-PL" sz="2000" dirty="0">
              <a:solidFill>
                <a:srgbClr val="0070C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275606"/>
            <a:ext cx="8352928" cy="1440160"/>
          </a:xfrm>
        </p:spPr>
        <p:txBody>
          <a:bodyPr/>
          <a:lstStyle/>
          <a:p>
            <a:pPr marL="266700" lvl="0" indent="-266700">
              <a:spcBef>
                <a:spcPts val="0"/>
              </a:spcBef>
              <a:buFont typeface="+mj-lt"/>
              <a:buAutoNum type="arabicPeriod"/>
            </a:pPr>
            <a:r>
              <a:rPr lang="pl-PL" sz="1600" dirty="0" smtClean="0">
                <a:solidFill>
                  <a:prstClr val="black"/>
                </a:solidFill>
              </a:rPr>
              <a:t>Omówienie wyników przeprowadzonych wcześniej robót geologicznych i badań geofizycznych, geologicznych i geochemicznych na </a:t>
            </a:r>
            <a:r>
              <a:rPr lang="pl-PL" sz="1600" b="1" dirty="0" smtClean="0">
                <a:solidFill>
                  <a:prstClr val="black"/>
                </a:solidFill>
              </a:rPr>
              <a:t>obszarze zamierzonych prac geologicznych,</a:t>
            </a:r>
          </a:p>
          <a:p>
            <a:pPr marL="266700" lvl="0" indent="-266700">
              <a:spcBef>
                <a:spcPts val="0"/>
              </a:spcBef>
              <a:buFont typeface="+mj-lt"/>
              <a:buAutoNum type="arabicPeriod"/>
            </a:pPr>
            <a:r>
              <a:rPr lang="pl-PL" sz="1600" dirty="0" smtClean="0">
                <a:solidFill>
                  <a:prstClr val="black"/>
                </a:solidFill>
              </a:rPr>
              <a:t>Wykaz  wykorzystanych geologicznych materiałów archiwalnych wraz z ich interpretacją,</a:t>
            </a:r>
          </a:p>
          <a:p>
            <a:pPr marL="266700" lvl="0" indent="-266700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pl-PL" sz="1600" dirty="0" smtClean="0">
                <a:solidFill>
                  <a:prstClr val="black"/>
                </a:solidFill>
              </a:rPr>
              <a:t>Opis budowy geologicznej i warunków hydrogeologicznych w </a:t>
            </a:r>
            <a:r>
              <a:rPr lang="pl-PL" sz="1600" b="1" dirty="0" smtClean="0">
                <a:solidFill>
                  <a:prstClr val="black"/>
                </a:solidFill>
              </a:rPr>
              <a:t>rejonie zamierzonych robót geologicznych</a:t>
            </a:r>
            <a:r>
              <a:rPr lang="pl-PL" sz="16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67544" y="2715766"/>
            <a:ext cx="8352928" cy="180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Prawidłowa realizacja punktów 1 i 2 wymaga szczegółowej kwerendy w archiwach geologicznych (Narodowe Archiwum Geologiczne, Archiwa Urzędów Marszałkowskich i Starostw Powiatowych).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Realizacja punktu 3  wymaga zebrania danych z większego obszaru niż dla punktów 1 i 2.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600" dirty="0" smtClean="0">
                <a:solidFill>
                  <a:srgbClr val="00B0F0"/>
                </a:solidFill>
              </a:rPr>
              <a:t>Problem prawa do informacji geologicznej </a:t>
            </a:r>
            <a:r>
              <a:rPr lang="pl-PL" sz="1600" dirty="0" smtClean="0">
                <a:solidFill>
                  <a:prstClr val="black"/>
                </a:solidFill>
              </a:rPr>
              <a:t/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(k</a:t>
            </a:r>
            <a:r>
              <a:rPr lang="pl-PL" sz="1600" dirty="0" smtClean="0"/>
              <a:t>orzystanie </a:t>
            </a:r>
            <a:r>
              <a:rPr lang="pl-PL" sz="1600" dirty="0"/>
              <a:t>z informacji geologicznej w postaci danych </a:t>
            </a:r>
            <a:r>
              <a:rPr lang="pl-PL" sz="1600" dirty="0" smtClean="0"/>
              <a:t>geologicznych dotyczących kopalin objętych</a:t>
            </a:r>
            <a:r>
              <a:rPr lang="pl-PL" sz="1600" dirty="0" smtClean="0">
                <a:solidFill>
                  <a:prstClr val="black"/>
                </a:solidFill>
              </a:rPr>
              <a:t> własnością górniczą </a:t>
            </a:r>
            <a:r>
              <a:rPr lang="pl-PL" sz="1600" dirty="0"/>
              <a:t>następuje, w drodze umowy, za </a:t>
            </a:r>
            <a:r>
              <a:rPr lang="pl-PL" sz="1600" dirty="0" smtClean="0"/>
              <a:t>wynagrodzeniem).</a:t>
            </a:r>
            <a:endParaRPr lang="pl-PL" sz="1600" dirty="0" smtClean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46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pPr algn="l"/>
            <a:r>
              <a:rPr lang="pl-PL" sz="2800" dirty="0">
                <a:solidFill>
                  <a:prstClr val="black"/>
                </a:solidFill>
              </a:rPr>
              <a:t>Projekt robót geologicznych </a:t>
            </a:r>
            <a:br>
              <a:rPr lang="pl-PL" sz="2800" dirty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powinien zawierać również: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67544" y="1243709"/>
            <a:ext cx="8352928" cy="7200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spcBef>
                <a:spcPts val="0"/>
              </a:spcBef>
              <a:buFont typeface="+mj-lt"/>
              <a:buAutoNum type="arabicPeriod"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Opis i uzasadnienie projektowanych robót i prac terenowych,</a:t>
            </a:r>
          </a:p>
          <a:p>
            <a:pPr marL="266700" indent="-266700">
              <a:spcBef>
                <a:spcPts val="0"/>
              </a:spcBef>
              <a:buFont typeface="+mj-lt"/>
              <a:buAutoNum type="arabicPeriod"/>
            </a:pPr>
            <a:r>
              <a:rPr lang="pl-PL" sz="1600" dirty="0" smtClean="0">
                <a:solidFill>
                  <a:prstClr val="black"/>
                </a:solidFill>
              </a:rPr>
              <a:t>Zakres badań laboratoryjnych na pobranych próbkach.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>
          <a:xfrm>
            <a:off x="452980" y="1923678"/>
            <a:ext cx="8229600" cy="5040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000" dirty="0" smtClean="0">
                <a:solidFill>
                  <a:srgbClr val="0070C0"/>
                </a:solidFill>
              </a:rPr>
              <a:t>ponadto powinien określać: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431357" y="2283718"/>
            <a:ext cx="78661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wpływ zamierzonych robót geologicznych na obszary chronione, w tym obszary Natura 2000.</a:t>
            </a: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448964" y="2715766"/>
            <a:ext cx="8435280" cy="12241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Należy przeprowadzić inwentaryzację form ochrony przyrody.</a:t>
            </a:r>
          </a:p>
          <a:p>
            <a:pPr marL="182563" lvl="0" indent="-182563">
              <a:spcBef>
                <a:spcPts val="0"/>
              </a:spcBef>
              <a:spcAft>
                <a:spcPts val="1000"/>
              </a:spcAft>
            </a:pPr>
            <a:r>
              <a:rPr lang="pl-PL" sz="1600" dirty="0">
                <a:solidFill>
                  <a:prstClr val="black"/>
                </a:solidFill>
              </a:rPr>
              <a:t>Ustawa z dnia 16 kwietnia 2004 r. o ochronie przyrody (Dz. U. z 2021 r. poz. 1098).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600" dirty="0" smtClean="0">
                <a:solidFill>
                  <a:prstClr val="black"/>
                </a:solidFill>
              </a:rPr>
              <a:t>Akt ustanawiający formę ochrony przyrody</a:t>
            </a:r>
            <a:br>
              <a:rPr lang="pl-PL" sz="1600" dirty="0" smtClean="0">
                <a:solidFill>
                  <a:prstClr val="black"/>
                </a:solidFill>
              </a:rPr>
            </a:br>
            <a:r>
              <a:rPr lang="pl-PL" sz="1600" dirty="0" smtClean="0">
                <a:solidFill>
                  <a:prstClr val="black"/>
                </a:solidFill>
              </a:rPr>
              <a:t>może zawierać zakaz wykonywania robót geologicznych.</a:t>
            </a:r>
          </a:p>
        </p:txBody>
      </p:sp>
    </p:spTree>
    <p:extLst>
      <p:ext uri="{BB962C8B-B14F-4D97-AF65-F5344CB8AC3E}">
        <p14:creationId xmlns:p14="http://schemas.microsoft.com/office/powerpoint/2010/main" val="338730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46286" y="627534"/>
            <a:ext cx="8352928" cy="17281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dirty="0" smtClean="0">
                <a:solidFill>
                  <a:prstClr val="black"/>
                </a:solidFill>
              </a:rPr>
              <a:t>Dane o wcześniej wykonanych robotach i badaniach geologicznych,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informacje o budowie geologicznej i warunkach hydrogeologicznych oraz wyniki odpowiednio zaprojektowanych prac i robót terenowych, </a:t>
            </a:r>
            <a:br>
              <a:rPr lang="pl-PL" sz="20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prstClr val="black"/>
                </a:solidFill>
              </a:rPr>
              <a:t>a także badań laboratoryjnych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 smtClean="0">
                <a:solidFill>
                  <a:srgbClr val="00B0F0"/>
                </a:solidFill>
              </a:rPr>
              <a:t>powinny pozwolić na opracowanie:</a:t>
            </a:r>
          </a:p>
          <a:p>
            <a:pPr marL="180975" indent="-180975">
              <a:spcBef>
                <a:spcPts val="0"/>
              </a:spcBef>
            </a:pPr>
            <a:r>
              <a:rPr lang="pl-PL" sz="1600" dirty="0" smtClean="0">
                <a:solidFill>
                  <a:prstClr val="black"/>
                </a:solidFill>
              </a:rPr>
              <a:t>Dokumentacji geologicznej złoża kopaliny (gdy wynik robót będzie „pozytywny”) lub</a:t>
            </a:r>
          </a:p>
          <a:p>
            <a:pPr marL="180975" indent="-180975">
              <a:spcBef>
                <a:spcPts val="600"/>
              </a:spcBef>
              <a:spcAft>
                <a:spcPts val="1000"/>
              </a:spcAft>
            </a:pPr>
            <a:r>
              <a:rPr lang="pl-PL" sz="1600" dirty="0" smtClean="0">
                <a:solidFill>
                  <a:prstClr val="black"/>
                </a:solidFill>
              </a:rPr>
              <a:t>Innej dokumentacji geologicznej (gdy </a:t>
            </a:r>
            <a:r>
              <a:rPr lang="pl-PL" sz="1600" dirty="0">
                <a:solidFill>
                  <a:prstClr val="black"/>
                </a:solidFill>
              </a:rPr>
              <a:t>wynik robót będzie </a:t>
            </a:r>
            <a:r>
              <a:rPr lang="pl-PL" sz="1600" dirty="0" smtClean="0">
                <a:solidFill>
                  <a:prstClr val="black"/>
                </a:solidFill>
              </a:rPr>
              <a:t>„negatywny).</a:t>
            </a:r>
            <a:endParaRPr lang="pl-PL" sz="2000" dirty="0" smtClean="0"/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pl-PL" sz="1600" dirty="0" smtClean="0">
              <a:solidFill>
                <a:prstClr val="black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34927" y="3075806"/>
            <a:ext cx="6984776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400" dirty="0" smtClean="0">
                <a:solidFill>
                  <a:prstClr val="black"/>
                </a:solidFill>
              </a:rPr>
              <a:t>Opracowując projekt robót geologicznych należy uwzględnić kilka aktów prawnych i zebrać odpowiednią ilość danych geologicznych.</a:t>
            </a:r>
          </a:p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400" dirty="0" smtClean="0">
                <a:solidFill>
                  <a:prstClr val="black"/>
                </a:solidFill>
              </a:rPr>
              <a:t>Podczas opracowywania projektu robót geologicznych należy wczytać się dokładnie w  </a:t>
            </a:r>
            <a:r>
              <a:rPr lang="pl-PL" sz="1400" dirty="0"/>
              <a:t>Rozporządzenie Ministra Środowiska </a:t>
            </a:r>
            <a:r>
              <a:rPr lang="pl-PL" sz="1400" dirty="0" smtClean="0"/>
              <a:t>w sprawie </a:t>
            </a:r>
            <a:r>
              <a:rPr lang="pl-PL" sz="1400" dirty="0"/>
              <a:t>dokumentacji geologicznej złoża kopaliny,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z </a:t>
            </a:r>
            <a:r>
              <a:rPr lang="pl-PL" sz="1400" dirty="0"/>
              <a:t>wyłączeniem złoża </a:t>
            </a:r>
            <a:r>
              <a:rPr lang="pl-PL" sz="1400" dirty="0" smtClean="0"/>
              <a:t>węglowodorów.</a:t>
            </a:r>
            <a:r>
              <a:rPr lang="pl-PL" sz="1400" dirty="0" smtClean="0">
                <a:solidFill>
                  <a:prstClr val="black"/>
                </a:solidFill>
              </a:rPr>
              <a:t>  Organ zatwierdzający dokumentację sprawdza spełnienie wymagań stawianych dokumentacji geologicznej w ww. rozporządzeniu.</a:t>
            </a:r>
          </a:p>
        </p:txBody>
      </p:sp>
    </p:spTree>
    <p:extLst>
      <p:ext uri="{BB962C8B-B14F-4D97-AF65-F5344CB8AC3E}">
        <p14:creationId xmlns:p14="http://schemas.microsoft.com/office/powerpoint/2010/main" val="285607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11510"/>
            <a:ext cx="8229600" cy="1368152"/>
          </a:xfrm>
        </p:spPr>
        <p:txBody>
          <a:bodyPr/>
          <a:lstStyle/>
          <a:p>
            <a:pPr lvl="0" algn="l"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Zgodnie z art. 86 Ustawy Prawo geologiczne i górnicze </a:t>
            </a:r>
            <a:b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do robót geologicznych służących poszukiwaniu i rozpoznawaniu złóż kopalin stosuje się odpowiednio przepisy dotyczące zakładu górniczego i jego ruchu oraz ratownictwa górniczego.</a:t>
            </a:r>
            <a:b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Art. 105 Ustawy: </a:t>
            </a:r>
            <a:b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Jeżeli roboty geologiczne służące poszukiwaniu lub rozpoznawaniu złóż kopalin są wykonywane bez użycia środków strzałowych na głębokości do 100 m poza obszarem górniczym ruch zakładu górniczego prowadzi się na podstawie warunków określonych w koncesji albo </a:t>
            </a:r>
            <a:b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decyzji zatwierdzającej projekt robót geologicznych </a:t>
            </a:r>
            <a:r>
              <a:rPr lang="pl-PL" sz="1400" dirty="0" smtClean="0">
                <a:solidFill>
                  <a:prstClr val="black"/>
                </a:solidFill>
                <a:ea typeface="+mn-ea"/>
                <a:cs typeface="+mn-cs"/>
              </a:rPr>
              <a:t>(nie </a:t>
            </a:r>
            <a:r>
              <a:rPr lang="pl-PL" sz="1400" dirty="0" smtClean="0">
                <a:solidFill>
                  <a:prstClr val="black"/>
                </a:solidFill>
                <a:ea typeface="+mn-ea"/>
                <a:cs typeface="+mn-cs"/>
              </a:rPr>
              <a:t>sporządzamy </a:t>
            </a:r>
            <a:r>
              <a:rPr lang="pl-PL" sz="1400" dirty="0" smtClean="0">
                <a:solidFill>
                  <a:prstClr val="black"/>
                </a:solidFill>
                <a:ea typeface="+mn-ea"/>
                <a:cs typeface="+mn-cs"/>
              </a:rPr>
              <a:t>planu ruchu zakładu górniczego)</a:t>
            </a:r>
            <a:r>
              <a:rPr lang="pl-PL" sz="1600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endParaRPr lang="pl-PL" sz="1600" dirty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06530" y="2427734"/>
            <a:ext cx="8229600" cy="5040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 smtClean="0">
                <a:solidFill>
                  <a:prstClr val="black"/>
                </a:solidFill>
              </a:rPr>
              <a:t>Projekt robót geologicznych </a:t>
            </a:r>
            <a:br>
              <a:rPr lang="pl-PL" sz="2800" dirty="0" smtClean="0">
                <a:solidFill>
                  <a:prstClr val="black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powinien zawierać: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06530" y="3219822"/>
            <a:ext cx="8352928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opis przedsięwzięć technicznych, technologicznych i organizacyjnych, mających na celu zapewnienie bezpieczeństwa powszechnego, bezpieczeństwa pracy i ochrony środowiska.</a:t>
            </a:r>
          </a:p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600" dirty="0" smtClean="0">
                <a:solidFill>
                  <a:prstClr val="black"/>
                </a:solidFill>
              </a:rPr>
              <a:t>(elementy planu ruchu)</a:t>
            </a:r>
          </a:p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pl-PL" sz="1600" dirty="0"/>
              <a:t>Rozporządzenie Ministra Środowiska z dnia 8 grudnia </a:t>
            </a:r>
            <a:r>
              <a:rPr lang="pl-PL" sz="1600" dirty="0" smtClean="0"/>
              <a:t>2017 r</a:t>
            </a:r>
            <a:r>
              <a:rPr lang="pl-PL" sz="1600" dirty="0"/>
              <a:t>. w sprawie planów ruchu zakładów górniczych (Dz. U. z 2017 r. poz. 2293).</a:t>
            </a:r>
          </a:p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endParaRPr lang="pl-PL" sz="16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  <a:tabLst>
                <a:tab pos="266700" algn="l"/>
              </a:tabLst>
            </a:pPr>
            <a:endParaRPr lang="pl-PL" sz="1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926</Words>
  <Application>Microsoft Office PowerPoint</Application>
  <PresentationFormat>Pokaz na ekranie (16:9)</PresentationFormat>
  <Paragraphs>127</Paragraphs>
  <Slides>22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Prezentacja programu PowerPoint</vt:lpstr>
      <vt:lpstr>Geologia – nauka przyrodnicza   (nie matematyczna) </vt:lpstr>
      <vt:lpstr>Projekt robót geologicznych  - co powinien zawierać</vt:lpstr>
      <vt:lpstr>Prezentacja programu PowerPoint</vt:lpstr>
      <vt:lpstr>Aby prawidłowo opracować  projekt robót geologicznych w celu rozpoznania i udokumentowania złoża,  którego eksploatacja może być prowadzona sposobem odkrywkowym należy szczegółowo zapoznać się z następującymi aktami prawnymi:</vt:lpstr>
      <vt:lpstr>Projekt robót geologicznych  między innymi powinien zawierać:</vt:lpstr>
      <vt:lpstr>Projekt robót geologicznych  powinien zawierać również:</vt:lpstr>
      <vt:lpstr>Prezentacja programu PowerPoint</vt:lpstr>
      <vt:lpstr>Zgodnie z art. 86 Ustawy Prawo geologiczne i górnicze  do robót geologicznych służących poszukiwaniu i rozpoznawaniu złóż kopalin stosuje się odpowiednio przepisy dotyczące zakładu górniczego i jego ruchu oraz ratownictwa górniczego. Art. 105 Ustawy:  Jeżeli roboty geologiczne służące poszukiwaniu lub rozpoznawaniu złóż kopalin są wykonywane bez użycia środków strzałowych na głębokości do 100 m poza obszarem górniczym ruch zakładu górniczego prowadzi się na podstawie warunków określonych w koncesji albo  decyzji zatwierdzającej projekt robót geologicznych (nie sporządzamy planu ruchu zakładu górniczego).</vt:lpstr>
      <vt:lpstr>Dodatkowo  zgodnie z art. 89 Ustawy Prawo geologiczne i górnicze: Jeżeli dokumentacja geologiczna złoża kopaliny ma być podstawą uzyskania koncesji, rozpoznanie złoża następuje w stopniu umożliwiającym sporządzenie projektu zagospodarowania złoża.</vt:lpstr>
      <vt:lpstr>Rola Projektu robót geologicznych  W oparciu o właściwie opracowany Projekt robót geologicznych  realizowane są prace i badania terenowe oraz badania laboratoryjne,  w wyniku których powstaje  Dokumentacja geologiczna złoża kopaliny.  Jest to dokument będący podstawą racjonalnego gospodarowania zasobami złoża  i elementami środowiska go otaczającego, na etapach od udostępnienia złoża, poprzez jego eksploatację aż do likwidacji zakładu górniczego i rekultywacji wyrobiska.</vt:lpstr>
      <vt:lpstr>Prezentacja programu PowerPoint</vt:lpstr>
      <vt:lpstr>Prezentacja programu PowerPoint</vt:lpstr>
      <vt:lpstr>Zatwierdzenie  Projektu robót geologicznych  (cel - rozpoznanie i udokumentowanie złoża)</vt:lpstr>
      <vt:lpstr>Zatwierdzenie projektu robót geologicznych następuje na wniosek</vt:lpstr>
      <vt:lpstr>Prezentacja programu PowerPoint</vt:lpstr>
      <vt:lpstr>Tytuł projektu Problem kruszyw naturalnych Termin „kruszywo naturalne” nie występuje w Ustawie Prawo geologiczne i górnicze oraz aktach wykonawczych.  W załączniku do Ustawy: „Stawki opłat eksploatacyjnych” występują: Piaski i żwiry. Bilans zasobów złóż kopalin w Polsce zawiera zestawienie złóż piasków i żwirów.  W załączniku nr 8 do Rozporządzenia w sprawie dokumentacji geologicznej złoża kopaliny  „Graniczne wartości parametrów definiujących złoże…” występują:  </vt:lpstr>
      <vt:lpstr>Cel robót i sposób jego osiągnięcia  Zgodnie z Ustawą Prawo geologiczne i górnicze Projekt robót geologicznych określa w szczególności: cel zamierzonych robót oraz sposób jego osiągnięcia.   W przypadku złóż kopalin  celem jest: rozpoznanie i udokumentowanie złoża, sposobem jest: wykonanie otworów badawczych. Wykonanie otworów badawczych nie jest celem projektu robót geologicznych.   Podczas projektowania prac i robót geologicznych należy koncentrować się na celu. Np. jeżeli spodziewamy się, że spąg złoża wystąpi na głębokości 10 m,  to w tekście projektu zakładamy wykonanie otworów przewiercających całkowicie serię złożową  i kończących się 2 m poniżej spągu złoża (nie podajemy głębokości otworów). Zaprojektowanie otworów o głębokości 12 m może uniemożliwić osiągniecie celu robót  w przypadku większej niż spodziewana miąższości złoża.</vt:lpstr>
      <vt:lpstr>Lokalizacja badań Zgodnie z Rozporządzeniem Ministra Środowiska w sprawie szczegółowych wymagań dotyczących projektów robót geologicznych, w tym robót, których wykonanie wymaga uzyskania koncesji Projekt robót geologicznych zawiera w szczególności: opis i uzasadnienie liczby, lokalizacji i rodzaju projektowanych otworów wiertniczych lub wyrobisk.   Musimy podać dokładną liczbę otworów i ich lokalizację.  Nie ma wymogu prowadzenia granic złoża po skrajnie pozytywnych otworach.  Można stosować interpolację między otworami i ekstrapolację poza otwory.  Mimo wszystko należy starannie przemyśleć lokalizację projektowanych otworów. Można zaprojektować kilka wariantów lokalizacji otworów lub kilka etapów ich wykonania (przewidzieć rezygnację  z następnych etapów jeżeli otwory pierwszego etapu są niezadowalające), trzeba wtedy opracowywać dodatki do projektu robót geologicznych. Niestety komplikuje to kosztorysowanie prac i robót (część Inwestorów nie akceptuje tej praktyki).   </vt:lpstr>
      <vt:lpstr>Dodatek do projektu robót geologicznych  Zgodnie z Ustawą Prawo geologiczne i górnicze Zmiany projektu robót geologicznych dokonuje się przez sporządzenie dodatku.   Tryb zatwierdzania Dodatku jest identyczny jak tryb zatwierdzania Projektu. Zmiana następuje na wniosek: o zmianę Koncesji lub o zatwierdzenie Dodatku.  W przypadku zatwierdzonego Projektu robót geologicznych można zmienić treść jego zapisów przed rozpoczęciem robót lub w trakcie ich realizacji. Opracowanie Dodatku do Projektu pozwala zrealizować jego cel w przypadku stwierdzenia warunków geologicznych innych od pierwotnie przewidywanych.  Wydłuża to czas realizacji robót – trzeba opracować Dodatek,  a organ musi mieć czas na rozpatrzenie sprawy.</vt:lpstr>
      <vt:lpstr>Prezentacja programu PowerPoint</vt:lpstr>
      <vt:lpstr>Prezentacja programu PowerPoint</vt:lpstr>
    </vt:vector>
  </TitlesOfParts>
  <Company>PGI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Cyrklewicz Monika</dc:creator>
  <cp:lastModifiedBy>Będkowski Zbigniew</cp:lastModifiedBy>
  <cp:revision>130</cp:revision>
  <dcterms:created xsi:type="dcterms:W3CDTF">2021-07-14T11:10:47Z</dcterms:created>
  <dcterms:modified xsi:type="dcterms:W3CDTF">2021-10-12T08:12:07Z</dcterms:modified>
</cp:coreProperties>
</file>