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89" r:id="rId2"/>
  </p:sldMasterIdLst>
  <p:sldIdLst>
    <p:sldId id="257" r:id="rId3"/>
    <p:sldId id="258" r:id="rId4"/>
    <p:sldId id="274" r:id="rId5"/>
    <p:sldId id="275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7" r:id="rId18"/>
    <p:sldId id="273" r:id="rId19"/>
    <p:sldId id="276" r:id="rId20"/>
    <p:sldId id="281" r:id="rId21"/>
    <p:sldId id="272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260" y="-2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7628"/>
            <a:ext cx="8229600" cy="42185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844566"/>
            <a:ext cx="2057400" cy="4281597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844566"/>
            <a:ext cx="6019800" cy="428159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711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54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822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965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98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889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726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A8E137-21EC-4911-894B-034200D1CC93}" type="datetimeFigureOut">
              <a:rPr lang="pl-PL" smtClean="0"/>
              <a:t>2017-09-19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07EFCF-AC2D-48DD-B94C-6AD8C38831B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161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9159"/>
            <a:ext cx="8229600" cy="41870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731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9483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95249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95249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408989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048751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408989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48751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56273"/>
            <a:ext cx="3008313" cy="10766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356273"/>
            <a:ext cx="5111750" cy="4691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522483"/>
            <a:ext cx="3008313" cy="35248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403131"/>
            <a:ext cx="5486400" cy="332444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355834"/>
            <a:ext cx="8229600" cy="477032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81503"/>
            <a:ext cx="4038600" cy="42343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81503"/>
            <a:ext cx="4038600" cy="42343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4994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48607"/>
            <a:ext cx="4040188" cy="347755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854994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648607"/>
            <a:ext cx="4041775" cy="347755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8812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60331"/>
            <a:ext cx="3008313" cy="88286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60331"/>
            <a:ext cx="5111750" cy="426583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900855"/>
            <a:ext cx="3008313" cy="32253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876097"/>
            <a:ext cx="5486400" cy="28514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50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Relationship Id="rId27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-1904" y="-99392"/>
            <a:ext cx="9147808" cy="7044084"/>
          </a:xfrm>
          <a:prstGeom prst="rect">
            <a:avLst/>
          </a:prstGeom>
        </p:spPr>
      </p:pic>
      <p:pic>
        <p:nvPicPr>
          <p:cNvPr id="13315" name="Image 10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-404813" y="-427038"/>
            <a:ext cx="9956801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926" y="245475"/>
            <a:ext cx="2106520" cy="98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56" y="218352"/>
            <a:ext cx="2406974" cy="988579"/>
          </a:xfrm>
          <a:prstGeom prst="rect">
            <a:avLst/>
          </a:prstGeom>
        </p:spPr>
      </p:pic>
      <p:pic>
        <p:nvPicPr>
          <p:cNvPr id="8" name="Picture 2" descr="D:\geothermal4pl\LOGA\cmr-e2f850bd0b73eaa17930167d7401492c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476" y="6197813"/>
            <a:ext cx="1167710" cy="35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:\geothermal4pl\LOGA\LOGO_NAPIS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96" y="6119514"/>
            <a:ext cx="2097428" cy="4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0" y="-352398"/>
            <a:ext cx="9143999" cy="7210398"/>
          </a:xfrm>
          <a:prstGeom prst="rect">
            <a:avLst/>
          </a:prstGeom>
          <a:solidFill>
            <a:srgbClr val="F8F0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D:\geothermal4pl\POSTER\łu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2399"/>
            <a:ext cx="9144000" cy="160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725" y="-34097"/>
            <a:ext cx="1909020" cy="89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geothermal4pl\LOGA\cmr-e2f850bd0b73eaa17930167d7401492c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476" y="6197813"/>
            <a:ext cx="1167710" cy="35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geothermal4pl\LOGA\LOGO_NAPIS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96" y="6119514"/>
            <a:ext cx="2097428" cy="4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444" y="-85732"/>
            <a:ext cx="2181304" cy="8958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Jacek.Kocyla@pgi.gov.pl" TargetMode="External"/><Relationship Id="rId2" Type="http://schemas.openxmlformats.org/officeDocument/2006/relationships/hyperlink" Target="mailto:Maciej.Klonowski@pgi.gov.pl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2.jpg"/><Relationship Id="rId5" Type="http://schemas.openxmlformats.org/officeDocument/2006/relationships/hyperlink" Target="http://www.pgi.gov.pl/geothermal4pl" TargetMode="External"/><Relationship Id="rId4" Type="http://schemas.openxmlformats.org/officeDocument/2006/relationships/hyperlink" Target="mailto:Grzegorz.Ryzynski@pgi.gov.p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3644723"/>
            <a:ext cx="9143999" cy="81482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i="1" u="sng" dirty="0">
                <a:latin typeface="Century Gothic" panose="020B0502020202020204" pitchFamily="34" charset="0"/>
              </a:rPr>
              <a:t>Maciej R. Kłonowski</a:t>
            </a:r>
            <a:r>
              <a:rPr lang="en-GB" i="1" dirty="0">
                <a:latin typeface="Century Gothic" panose="020B0502020202020204" pitchFamily="34" charset="0"/>
              </a:rPr>
              <a:t>*, Jacek Kocyła</a:t>
            </a:r>
            <a:r>
              <a:rPr lang="en-GB" i="1" dirty="0" smtClean="0">
                <a:latin typeface="Century Gothic" panose="020B0502020202020204" pitchFamily="34" charset="0"/>
              </a:rPr>
              <a:t>*</a:t>
            </a:r>
            <a:r>
              <a:rPr lang="pl-PL" i="1" dirty="0" smtClean="0">
                <a:latin typeface="Century Gothic" panose="020B0502020202020204" pitchFamily="34" charset="0"/>
              </a:rPr>
              <a:t>, El</a:t>
            </a:r>
            <a:r>
              <a:rPr lang="en-GB" i="1" dirty="0" err="1" smtClean="0">
                <a:latin typeface="Century Gothic" panose="020B0502020202020204" pitchFamily="34" charset="0"/>
              </a:rPr>
              <a:t>iza</a:t>
            </a:r>
            <a:r>
              <a:rPr lang="en-GB" i="1" dirty="0" smtClean="0">
                <a:latin typeface="Century Gothic" panose="020B0502020202020204" pitchFamily="34" charset="0"/>
              </a:rPr>
              <a:t> Dziekan-Kamińska*, </a:t>
            </a:r>
            <a:endParaRPr lang="pl-PL" i="1" dirty="0" smtClean="0">
              <a:latin typeface="Century Gothic" panose="020B0502020202020204" pitchFamily="34" charset="0"/>
            </a:endParaRPr>
          </a:p>
          <a:p>
            <a:pPr algn="ctr"/>
            <a:r>
              <a:rPr lang="en-GB" i="1" dirty="0" smtClean="0">
                <a:latin typeface="Century Gothic" panose="020B0502020202020204" pitchFamily="34" charset="0"/>
              </a:rPr>
              <a:t>Grzegorz Ryżyński*</a:t>
            </a:r>
            <a:r>
              <a:rPr lang="pl-PL" i="1" dirty="0" smtClean="0">
                <a:latin typeface="Century Gothic" panose="020B0502020202020204" pitchFamily="34" charset="0"/>
              </a:rPr>
              <a:t>, Magdalena Sidorczuk*,  </a:t>
            </a:r>
            <a:r>
              <a:rPr lang="en-GB" i="1" dirty="0" smtClean="0">
                <a:latin typeface="Century Gothic" panose="020B0502020202020204" pitchFamily="34" charset="0"/>
              </a:rPr>
              <a:t>Kirsti Midttømme**  </a:t>
            </a:r>
            <a:endParaRPr lang="pl-PL" i="1" dirty="0">
              <a:latin typeface="Century Gothic" panose="020B0502020202020204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" y="4593265"/>
            <a:ext cx="9143999" cy="122217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dirty="0" smtClean="0">
                <a:latin typeface="Century Gothic" panose="020B0502020202020204" pitchFamily="34" charset="0"/>
              </a:rPr>
              <a:t>*</a:t>
            </a:r>
            <a:r>
              <a:rPr lang="pl-PL" dirty="0" smtClean="0">
                <a:latin typeface="Century Gothic" panose="020B0502020202020204" pitchFamily="34" charset="0"/>
              </a:rPr>
              <a:t> </a:t>
            </a:r>
            <a:r>
              <a:rPr lang="en-GB" dirty="0" smtClean="0">
                <a:latin typeface="Century Gothic" panose="020B0502020202020204" pitchFamily="34" charset="0"/>
              </a:rPr>
              <a:t>P</a:t>
            </a:r>
            <a:r>
              <a:rPr lang="pl-PL" dirty="0" err="1" smtClean="0">
                <a:latin typeface="Century Gothic" panose="020B0502020202020204" pitchFamily="34" charset="0"/>
              </a:rPr>
              <a:t>aństwowy</a:t>
            </a:r>
            <a:r>
              <a:rPr lang="pl-PL" dirty="0" smtClean="0">
                <a:latin typeface="Century Gothic" panose="020B0502020202020204" pitchFamily="34" charset="0"/>
              </a:rPr>
              <a:t> Instytut </a:t>
            </a:r>
            <a:r>
              <a:rPr lang="en-GB" dirty="0" smtClean="0">
                <a:latin typeface="Century Gothic" panose="020B0502020202020204" pitchFamily="34" charset="0"/>
              </a:rPr>
              <a:t>Geologic</a:t>
            </a:r>
            <a:r>
              <a:rPr lang="pl-PL" dirty="0" err="1" smtClean="0">
                <a:latin typeface="Century Gothic" panose="020B0502020202020204" pitchFamily="34" charset="0"/>
              </a:rPr>
              <a:t>zny</a:t>
            </a:r>
            <a:r>
              <a:rPr lang="pl-PL" dirty="0" smtClean="0">
                <a:latin typeface="Century Gothic" panose="020B0502020202020204" pitchFamily="34" charset="0"/>
              </a:rPr>
              <a:t> </a:t>
            </a:r>
            <a:r>
              <a:rPr lang="en-GB" dirty="0">
                <a:latin typeface="Century Gothic" panose="020B0502020202020204" pitchFamily="34" charset="0"/>
              </a:rPr>
              <a:t>– P</a:t>
            </a:r>
            <a:r>
              <a:rPr lang="pl-PL" dirty="0" err="1">
                <a:latin typeface="Century Gothic" panose="020B0502020202020204" pitchFamily="34" charset="0"/>
              </a:rPr>
              <a:t>aństwowy</a:t>
            </a:r>
            <a:r>
              <a:rPr lang="pl-PL" dirty="0">
                <a:latin typeface="Century Gothic" panose="020B0502020202020204" pitchFamily="34" charset="0"/>
              </a:rPr>
              <a:t> </a:t>
            </a:r>
            <a:r>
              <a:rPr lang="pl-PL" dirty="0" smtClean="0">
                <a:latin typeface="Century Gothic" panose="020B0502020202020204" pitchFamily="34" charset="0"/>
              </a:rPr>
              <a:t>Instytut Badawczy</a:t>
            </a:r>
          </a:p>
          <a:p>
            <a:pPr algn="ctr"/>
            <a:r>
              <a:rPr lang="en-GB" dirty="0" smtClean="0">
                <a:latin typeface="Century Gothic" panose="020B0502020202020204" pitchFamily="34" charset="0"/>
              </a:rPr>
              <a:t>** </a:t>
            </a:r>
            <a:r>
              <a:rPr lang="en-GB" dirty="0">
                <a:latin typeface="Century Gothic" panose="020B0502020202020204" pitchFamily="34" charset="0"/>
              </a:rPr>
              <a:t>Christian </a:t>
            </a:r>
            <a:r>
              <a:rPr lang="en-GB" dirty="0" err="1">
                <a:latin typeface="Century Gothic" panose="020B0502020202020204" pitchFamily="34" charset="0"/>
              </a:rPr>
              <a:t>Michelsen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r>
              <a:rPr lang="en-GB" dirty="0" smtClean="0">
                <a:latin typeface="Century Gothic" panose="020B0502020202020204" pitchFamily="34" charset="0"/>
              </a:rPr>
              <a:t>Research</a:t>
            </a:r>
            <a:r>
              <a:rPr lang="pl-PL" dirty="0" smtClean="0">
                <a:latin typeface="Century Gothic" panose="020B0502020202020204" pitchFamily="34" charset="0"/>
              </a:rPr>
              <a:t> AS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136065" y="6022788"/>
            <a:ext cx="5007935" cy="40741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pl-PL" dirty="0" smtClean="0">
                <a:latin typeface="Century Gothic" panose="020B0502020202020204" pitchFamily="34" charset="0"/>
              </a:rPr>
              <a:t>Łódź, 18.09.2017</a:t>
            </a:r>
            <a:endParaRPr lang="pl-PL" dirty="0">
              <a:latin typeface="Century Gothic" panose="020B0502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0" y="1881946"/>
            <a:ext cx="9143999" cy="168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400" b="1" dirty="0">
                <a:latin typeface="Century Gothic" panose="020B0502020202020204" pitchFamily="34" charset="0"/>
              </a:rPr>
              <a:t>Projekt Geothermal4PL – wsparcie </a:t>
            </a:r>
            <a:r>
              <a:rPr lang="pl-PL" sz="2400" b="1" dirty="0" smtClean="0">
                <a:latin typeface="Century Gothic" panose="020B0502020202020204" pitchFamily="34" charset="0"/>
              </a:rPr>
              <a:t>zrównoważonego 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>
                <a:latin typeface="Century Gothic" panose="020B0502020202020204" pitchFamily="34" charset="0"/>
              </a:rPr>
              <a:t>rozwoju </a:t>
            </a:r>
            <a:r>
              <a:rPr lang="pl-PL" sz="2400" b="1" dirty="0">
                <a:latin typeface="Century Gothic" panose="020B0502020202020204" pitchFamily="34" charset="0"/>
              </a:rPr>
              <a:t>płytkiej geotermii na terenie obszarów objętych </a:t>
            </a:r>
            <a:r>
              <a:rPr lang="pl-PL" sz="2400" b="1" dirty="0" smtClean="0">
                <a:latin typeface="Century Gothic" panose="020B0502020202020204" pitchFamily="34" charset="0"/>
              </a:rPr>
              <a:t>Programem </a:t>
            </a:r>
            <a:r>
              <a:rPr lang="pl-PL" sz="2400" b="1" dirty="0">
                <a:latin typeface="Century Gothic" panose="020B0502020202020204" pitchFamily="34" charset="0"/>
              </a:rPr>
              <a:t>Mieszkanie </a:t>
            </a:r>
            <a:r>
              <a:rPr lang="pl-PL" sz="2400" b="1" dirty="0" smtClean="0">
                <a:latin typeface="Century Gothic" panose="020B0502020202020204" pitchFamily="34" charset="0"/>
              </a:rPr>
              <a:t>Plus</a:t>
            </a:r>
            <a:endParaRPr lang="pl-PL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6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1124762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 smtClean="0">
                <a:latin typeface="Century Gothic" panose="020B0502020202020204" pitchFamily="34" charset="0"/>
              </a:rPr>
              <a:t>Wyniki</a:t>
            </a:r>
            <a:endParaRPr lang="pl-PL" sz="2000" b="1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Century Gothic" panose="020B0502020202020204" pitchFamily="34" charset="0"/>
              </a:rPr>
              <a:t>w</a:t>
            </a:r>
            <a:r>
              <a:rPr lang="pl-PL" sz="2000" dirty="0" smtClean="0">
                <a:latin typeface="Century Gothic" panose="020B0502020202020204" pitchFamily="34" charset="0"/>
              </a:rPr>
              <a:t>ytyczne dla </a:t>
            </a:r>
            <a:r>
              <a:rPr lang="en-GB" sz="2000" dirty="0" smtClean="0">
                <a:latin typeface="Century Gothic" panose="020B0502020202020204" pitchFamily="34" charset="0"/>
              </a:rPr>
              <a:t>re</a:t>
            </a:r>
            <a:r>
              <a:rPr lang="pl-PL" sz="2000" dirty="0" smtClean="0">
                <a:latin typeface="Century Gothic" panose="020B0502020202020204" pitchFamily="34" charset="0"/>
              </a:rPr>
              <a:t>klasyfikacji  pa</a:t>
            </a:r>
            <a:r>
              <a:rPr lang="en-GB" sz="2000" dirty="0" err="1" smtClean="0">
                <a:latin typeface="Century Gothic" panose="020B0502020202020204" pitchFamily="34" charset="0"/>
              </a:rPr>
              <a:t>rametr</a:t>
            </a:r>
            <a:r>
              <a:rPr lang="pl-PL" sz="2000" dirty="0" smtClean="0">
                <a:latin typeface="Century Gothic" panose="020B0502020202020204" pitchFamily="34" charset="0"/>
              </a:rPr>
              <a:t>ów geologicznych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pl-PL" sz="2000" dirty="0" smtClean="0">
                <a:latin typeface="Century Gothic" panose="020B0502020202020204" pitchFamily="34" charset="0"/>
              </a:rPr>
              <a:t>na parametry </a:t>
            </a:r>
            <a:r>
              <a:rPr lang="en-GB" sz="2000" dirty="0" err="1" smtClean="0">
                <a:latin typeface="Century Gothic" panose="020B0502020202020204" pitchFamily="34" charset="0"/>
              </a:rPr>
              <a:t>termogeologic</a:t>
            </a:r>
            <a:r>
              <a:rPr lang="pl-PL" sz="2000" dirty="0" err="1" smtClean="0">
                <a:latin typeface="Century Gothic" panose="020B0502020202020204" pitchFamily="34" charset="0"/>
              </a:rPr>
              <a:t>zne</a:t>
            </a:r>
            <a:endParaRPr lang="pl-PL" sz="2000" dirty="0" smtClean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punktowa mapa GIS płytkiego po</a:t>
            </a:r>
            <a:r>
              <a:rPr lang="en-GB" sz="2000" dirty="0" smtClean="0">
                <a:latin typeface="Century Gothic" panose="020B0502020202020204" pitchFamily="34" charset="0"/>
              </a:rPr>
              <a:t>ten</a:t>
            </a:r>
            <a:r>
              <a:rPr lang="pl-PL" sz="2000" dirty="0" err="1" smtClean="0">
                <a:latin typeface="Century Gothic" panose="020B0502020202020204" pitchFamily="34" charset="0"/>
              </a:rPr>
              <a:t>cjału</a:t>
            </a:r>
            <a:r>
              <a:rPr lang="pl-PL" sz="2000" dirty="0" smtClean="0">
                <a:latin typeface="Century Gothic" panose="020B0502020202020204" pitchFamily="34" charset="0"/>
              </a:rPr>
              <a:t> geotermalnego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działania edukacyjno-promocyjne: szkolenia i wizyty studyjne</a:t>
            </a:r>
            <a:endParaRPr lang="pl-PL" sz="2000" dirty="0">
              <a:latin typeface="Century Gothic" panose="020B0502020202020204" pitchFamily="34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480" y="3731892"/>
            <a:ext cx="3223343" cy="3129616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6" y="3699382"/>
            <a:ext cx="4316819" cy="3153301"/>
          </a:xfrm>
          <a:prstGeom prst="rect">
            <a:avLst/>
          </a:prstGeom>
        </p:spPr>
      </p:pic>
      <p:sp>
        <p:nvSpPr>
          <p:cNvPr id="9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541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/>
          <p:cNvSpPr txBox="1"/>
          <p:nvPr/>
        </p:nvSpPr>
        <p:spPr>
          <a:xfrm>
            <a:off x="179512" y="353943"/>
            <a:ext cx="267816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Century Gothic" panose="020B0502020202020204" pitchFamily="34" charset="0"/>
              </a:rPr>
              <a:t>Geologiczne bazy danych PIG-PIB</a:t>
            </a:r>
            <a:endParaRPr lang="en-GB" sz="2000" b="1" dirty="0">
              <a:latin typeface="Century Gothic" panose="020B0502020202020204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705271" y="1844825"/>
            <a:ext cx="327684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</a:t>
            </a:r>
            <a:r>
              <a:rPr lang="pl-PL" sz="2000" b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entralna</a:t>
            </a: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Baza Danych Geologicznych</a:t>
            </a:r>
            <a:endParaRPr lang="en-GB" sz="20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2000" b="1" dirty="0" smtClean="0">
                <a:latin typeface="Century Gothic" panose="020B0502020202020204" pitchFamily="34" charset="0"/>
              </a:rPr>
              <a:t>„</a:t>
            </a:r>
            <a:r>
              <a:rPr lang="pl-PL" sz="2000" b="1" dirty="0" smtClean="0">
                <a:latin typeface="Century Gothic" panose="020B0502020202020204" pitchFamily="34" charset="0"/>
              </a:rPr>
              <a:t>geologia głęboka</a:t>
            </a:r>
            <a:r>
              <a:rPr lang="en-GB" sz="2000" b="1" dirty="0" smtClean="0">
                <a:latin typeface="Century Gothic" panose="020B0502020202020204" pitchFamily="34" charset="0"/>
              </a:rPr>
              <a:t>”</a:t>
            </a:r>
            <a:endParaRPr lang="en-GB" sz="2000" b="1" dirty="0">
              <a:latin typeface="Century Gothic" panose="020B0502020202020204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031" y="2970334"/>
            <a:ext cx="5097870" cy="67710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  <a:ea typeface="Microsoft Yi Baiti" pitchFamily="66" charset="0"/>
              </a:rPr>
              <a:t>Bank HYDRO</a:t>
            </a:r>
            <a:r>
              <a:rPr lang="en-GB" sz="2000" b="1" dirty="0">
                <a:latin typeface="Century Gothic" panose="020B0502020202020204" pitchFamily="34" charset="0"/>
                <a:ea typeface="Microsoft Yi Baiti" pitchFamily="66" charset="0"/>
              </a:rPr>
              <a:t/>
            </a:r>
            <a:br>
              <a:rPr lang="en-GB" sz="2000" b="1" dirty="0">
                <a:latin typeface="Century Gothic" panose="020B0502020202020204" pitchFamily="34" charset="0"/>
                <a:ea typeface="Microsoft Yi Baiti" pitchFamily="66" charset="0"/>
              </a:rPr>
            </a:br>
            <a:r>
              <a:rPr lang="en-GB" b="1" dirty="0" smtClean="0">
                <a:latin typeface="Century Gothic" panose="020B0502020202020204" pitchFamily="34" charset="0"/>
                <a:ea typeface="Microsoft Yi Baiti" pitchFamily="66" charset="0"/>
              </a:rPr>
              <a:t>Central</a:t>
            </a:r>
            <a:r>
              <a:rPr lang="pl-PL" b="1" dirty="0" smtClean="0">
                <a:latin typeface="Century Gothic" panose="020B0502020202020204" pitchFamily="34" charset="0"/>
                <a:ea typeface="Microsoft Yi Baiti" pitchFamily="66" charset="0"/>
              </a:rPr>
              <a:t>a Baza Danych Hydrogeologicznych</a:t>
            </a:r>
            <a:endParaRPr lang="en-GB" b="1" dirty="0">
              <a:latin typeface="Century Gothic" panose="020B0502020202020204" pitchFamily="34" charset="0"/>
              <a:ea typeface="Microsoft Yi Baiti" pitchFamily="66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70269" y="3741571"/>
            <a:ext cx="470185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Baza Danych Geologiczno-Inżynierskich</a:t>
            </a:r>
            <a:r>
              <a:rPr lang="en-GB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2000" b="1" dirty="0" smtClean="0">
                <a:latin typeface="Century Gothic" panose="020B0502020202020204" pitchFamily="34" charset="0"/>
              </a:rPr>
              <a:t>„</a:t>
            </a:r>
            <a:r>
              <a:rPr lang="pl-PL" sz="2000" b="1" dirty="0" smtClean="0">
                <a:latin typeface="Century Gothic" panose="020B0502020202020204" pitchFamily="34" charset="0"/>
              </a:rPr>
              <a:t>płytkie otwory</a:t>
            </a:r>
            <a:r>
              <a:rPr lang="en-GB" sz="2000" b="1" dirty="0" smtClean="0">
                <a:latin typeface="Century Gothic" panose="020B0502020202020204" pitchFamily="34" charset="0"/>
              </a:rPr>
              <a:t>”</a:t>
            </a:r>
            <a:endParaRPr lang="en-GB" sz="2000" b="1" dirty="0">
              <a:latin typeface="Century Gothic" panose="020B0502020202020204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569386" y="4608298"/>
            <a:ext cx="430274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pl-PL" sz="1600" b="1" dirty="0" smtClean="0">
                <a:latin typeface="Century Gothic" panose="020B0502020202020204" pitchFamily="34" charset="0"/>
              </a:rPr>
              <a:t>Szczegółowa Mapa Geologiczna Polski</a:t>
            </a:r>
            <a:endParaRPr lang="en-GB" sz="1600" b="1" dirty="0">
              <a:latin typeface="Century Gothic" panose="020B0502020202020204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97695" y="5119395"/>
            <a:ext cx="38884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pl-PL" sz="1600" b="1" dirty="0" smtClean="0">
                <a:latin typeface="Century Gothic" panose="020B0502020202020204" pitchFamily="34" charset="0"/>
              </a:rPr>
              <a:t>Mapa </a:t>
            </a:r>
            <a:r>
              <a:rPr lang="pl-PL" sz="1600" b="1" dirty="0" err="1" smtClean="0">
                <a:latin typeface="Century Gothic" panose="020B0502020202020204" pitchFamily="34" charset="0"/>
              </a:rPr>
              <a:t>Geośrodowiskowa</a:t>
            </a:r>
            <a:r>
              <a:rPr lang="pl-PL" sz="1600" b="1" dirty="0" smtClean="0">
                <a:latin typeface="Century Gothic" panose="020B0502020202020204" pitchFamily="34" charset="0"/>
              </a:rPr>
              <a:t> Polski</a:t>
            </a:r>
            <a:endParaRPr lang="en-GB" sz="1600" b="1" dirty="0">
              <a:latin typeface="Century Gothic" panose="020B0502020202020204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38036" y="5635265"/>
            <a:ext cx="38480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pl-PL" sz="1600" b="1" dirty="0" smtClean="0">
                <a:latin typeface="Century Gothic" panose="020B0502020202020204" pitchFamily="34" charset="0"/>
              </a:rPr>
              <a:t>Mapa Hydrogeologiczna Polski</a:t>
            </a:r>
            <a:endParaRPr lang="en-GB" sz="1600" b="1" dirty="0">
              <a:latin typeface="Century Gothic" panose="020B0502020202020204" pitchFamily="34" charset="0"/>
            </a:endParaRP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2" t="3630" r="29128" b="6432"/>
          <a:stretch>
            <a:fillRect/>
          </a:stretch>
        </p:blipFill>
        <p:spPr bwMode="auto">
          <a:xfrm>
            <a:off x="6040795" y="3291376"/>
            <a:ext cx="1531091" cy="341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pole tekstowe 17"/>
          <p:cNvSpPr txBox="1"/>
          <p:nvPr/>
        </p:nvSpPr>
        <p:spPr>
          <a:xfrm>
            <a:off x="4872128" y="1844824"/>
            <a:ext cx="377137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pl-PL" sz="20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pl-PL" sz="2400" b="1" dirty="0" smtClean="0">
                <a:latin typeface="Century Gothic" panose="020B0502020202020204" pitchFamily="34" charset="0"/>
              </a:rPr>
              <a:t>Więcej niż 20 baz danych i portali</a:t>
            </a:r>
            <a:r>
              <a:rPr lang="en-GB" sz="2000" b="1" dirty="0">
                <a:latin typeface="Century Gothic" panose="020B0502020202020204" pitchFamily="34" charset="0"/>
              </a:rPr>
              <a:t/>
            </a:r>
            <a:br>
              <a:rPr lang="en-GB" sz="2000" b="1" dirty="0">
                <a:latin typeface="Century Gothic" panose="020B0502020202020204" pitchFamily="34" charset="0"/>
              </a:rPr>
            </a:br>
            <a:endParaRPr lang="en-GB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>
          <a:xfrm>
            <a:off x="331223" y="2063360"/>
            <a:ext cx="2895060" cy="109289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Baza Danych Geologiczno-Inżynierskich </a:t>
            </a:r>
            <a:r>
              <a:rPr lang="en-US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pl-PL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BDGI</a:t>
            </a:r>
            <a:r>
              <a:rPr lang="en-US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US" sz="1800" dirty="0">
              <a:solidFill>
                <a:srgbClr val="C0000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ytuł 1"/>
          <p:cNvSpPr txBox="1">
            <a:spLocks/>
          </p:cNvSpPr>
          <p:nvPr/>
        </p:nvSpPr>
        <p:spPr>
          <a:xfrm>
            <a:off x="3072330" y="1628800"/>
            <a:ext cx="2895060" cy="162197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4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Centralna Baza Danych Geologicznych</a:t>
            </a:r>
            <a:r>
              <a:rPr lang="en-US" sz="24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pl-PL" sz="24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CBDG</a:t>
            </a:r>
            <a:r>
              <a:rPr lang="en-US" sz="24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US" sz="2400" dirty="0">
              <a:solidFill>
                <a:srgbClr val="C0000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6151174" y="2006401"/>
            <a:ext cx="2895060" cy="109289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Centralna Baza Danych Hydrogeologicznych</a:t>
            </a:r>
            <a:r>
              <a:rPr lang="en-US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pl-PL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CBDH</a:t>
            </a:r>
            <a:r>
              <a:rPr lang="en-US" sz="1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US" sz="1800" dirty="0">
              <a:solidFill>
                <a:srgbClr val="C0000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7" y="3128350"/>
            <a:ext cx="1377802" cy="137780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693" y="3362558"/>
            <a:ext cx="1678287" cy="1678287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441" y="3099295"/>
            <a:ext cx="1377802" cy="1377802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558582" y="4768164"/>
            <a:ext cx="1826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279 000 </a:t>
            </a:r>
            <a:r>
              <a:rPr lang="pl-PL" sz="1600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otworów</a:t>
            </a:r>
            <a:endParaRPr lang="pl-PL" sz="1600" b="1" dirty="0"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40693" y="5352939"/>
            <a:ext cx="1826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175 000 </a:t>
            </a:r>
            <a:r>
              <a:rPr lang="pl-PL" sz="2000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otworów</a:t>
            </a:r>
            <a:endParaRPr lang="pl-PL" sz="2000" b="1" dirty="0"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6584652" y="4768164"/>
            <a:ext cx="1826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139 000 </a:t>
            </a:r>
            <a:r>
              <a:rPr lang="pl-PL" sz="1600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otworów</a:t>
            </a:r>
            <a:endParaRPr lang="pl-PL" sz="1600" b="1" dirty="0"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>
            <a:off x="5228663" y="3992079"/>
            <a:ext cx="1355989" cy="514073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>
              <a:solidFill>
                <a:prstClr val="black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2031650" y="4013824"/>
            <a:ext cx="1509043" cy="478199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>
              <a:solidFill>
                <a:prstClr val="black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19" name="Prostokąt 18"/>
          <p:cNvSpPr/>
          <p:nvPr/>
        </p:nvSpPr>
        <p:spPr>
          <a:xfrm rot="1069091">
            <a:off x="1895946" y="3771628"/>
            <a:ext cx="18474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Integracja</a:t>
            </a:r>
            <a:endParaRPr lang="pl-PL" sz="1200" b="1" dirty="0"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Prostokąt 20"/>
          <p:cNvSpPr/>
          <p:nvPr/>
        </p:nvSpPr>
        <p:spPr>
          <a:xfrm rot="20318946">
            <a:off x="4914175" y="3786852"/>
            <a:ext cx="18474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Integracja</a:t>
            </a:r>
            <a:endParaRPr lang="pl-PL" sz="1200" b="1" dirty="0"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179512" y="253097"/>
            <a:ext cx="267816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Century Gothic" panose="020B0502020202020204" pitchFamily="34" charset="0"/>
              </a:rPr>
              <a:t>Bazy danych otworowych PIG-PIB</a:t>
            </a:r>
            <a:endParaRPr lang="en-GB" sz="2000" b="1" dirty="0">
              <a:latin typeface="Century Gothic" panose="020B0502020202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726682" y="5318175"/>
            <a:ext cx="1492298" cy="792088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40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print"/>
          <a:srcRect r="52362"/>
          <a:stretch>
            <a:fillRect/>
          </a:stretch>
        </p:blipFill>
        <p:spPr bwMode="auto">
          <a:xfrm>
            <a:off x="353024" y="2740337"/>
            <a:ext cx="2320131" cy="304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pole tekstowe 2"/>
          <p:cNvSpPr txBox="1">
            <a:spLocks noChangeArrowheads="1"/>
          </p:cNvSpPr>
          <p:nvPr/>
        </p:nvSpPr>
        <p:spPr bwMode="auto">
          <a:xfrm>
            <a:off x="353024" y="1915302"/>
            <a:ext cx="216597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Century Gothic" panose="020B0502020202020204" pitchFamily="34" charset="0"/>
              </a:rPr>
              <a:t>Geneza</a:t>
            </a:r>
          </a:p>
          <a:p>
            <a:r>
              <a:rPr lang="pl-PL" sz="2000" b="1" dirty="0" smtClean="0">
                <a:latin typeface="Century Gothic" panose="020B0502020202020204" pitchFamily="34" charset="0"/>
              </a:rPr>
              <a:t>(SMGP &amp; CBDG)</a:t>
            </a:r>
            <a:endParaRPr lang="pl-PL" sz="2000" b="1" dirty="0">
              <a:latin typeface="Century Gothic" panose="020B0502020202020204" pitchFamily="34" charset="0"/>
            </a:endParaRPr>
          </a:p>
          <a:p>
            <a:endParaRPr lang="pl-PL" sz="2000" b="1" dirty="0">
              <a:latin typeface="Century Gothic" panose="020B0502020202020204" pitchFamily="34" charset="0"/>
            </a:endParaRPr>
          </a:p>
          <a:p>
            <a:endParaRPr lang="pl-PL" b="1" dirty="0">
              <a:latin typeface="Century Gothic" panose="020B0502020202020204" pitchFamily="34" charset="0"/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print"/>
          <a:srcRect r="50787"/>
          <a:stretch>
            <a:fillRect/>
          </a:stretch>
        </p:blipFill>
        <p:spPr bwMode="auto">
          <a:xfrm>
            <a:off x="3107816" y="2740336"/>
            <a:ext cx="2396830" cy="304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3083354" y="1915302"/>
            <a:ext cx="125226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 dirty="0" smtClean="0">
                <a:latin typeface="Century Gothic" panose="020B0502020202020204" pitchFamily="34" charset="0"/>
              </a:rPr>
              <a:t>Litologia</a:t>
            </a:r>
            <a:endParaRPr lang="pl-PL" sz="2000" b="1" dirty="0"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(PN/ISO</a:t>
            </a:r>
            <a:r>
              <a:rPr lang="pl-PL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 cstate="print"/>
          <a:srcRect r="47638"/>
          <a:stretch>
            <a:fillRect/>
          </a:stretch>
        </p:blipFill>
        <p:spPr bwMode="auto">
          <a:xfrm>
            <a:off x="5938790" y="2740336"/>
            <a:ext cx="2550227" cy="304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pole tekstowe 7"/>
          <p:cNvSpPr txBox="1">
            <a:spLocks noChangeArrowheads="1"/>
          </p:cNvSpPr>
          <p:nvPr/>
        </p:nvSpPr>
        <p:spPr bwMode="auto">
          <a:xfrm>
            <a:off x="6060331" y="1932641"/>
            <a:ext cx="21659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Century Gothic" panose="020B0502020202020204" pitchFamily="34" charset="0"/>
              </a:rPr>
              <a:t>Stratygrafia</a:t>
            </a:r>
            <a:endParaRPr lang="pl-PL" sz="2000" b="1" dirty="0">
              <a:latin typeface="Century Gothic" panose="020B0502020202020204" pitchFamily="34" charset="0"/>
            </a:endParaRPr>
          </a:p>
          <a:p>
            <a:r>
              <a:rPr lang="pl-PL" sz="2000" b="1" dirty="0">
                <a:latin typeface="Century Gothic" panose="020B0502020202020204" pitchFamily="34" charset="0"/>
              </a:rPr>
              <a:t>(SMGP &amp; CBDG)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323528" y="476672"/>
            <a:ext cx="25811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2000" b="1" dirty="0" smtClean="0">
                <a:latin typeface="Century Gothic" panose="020B0502020202020204" pitchFamily="34" charset="0"/>
              </a:rPr>
              <a:t>Integracja danych</a:t>
            </a:r>
            <a:endParaRPr lang="pl-PL" sz="2000" b="1" dirty="0">
              <a:latin typeface="Century Gothic" panose="020B0502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442054" y="5962054"/>
            <a:ext cx="453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słowniki</a:t>
            </a:r>
            <a:endParaRPr lang="pl-PL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dokumentacje archiwalne</a:t>
            </a:r>
            <a:endParaRPr lang="pl-PL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procedury weryfikacji</a:t>
            </a:r>
            <a:endParaRPr lang="pl-PL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5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364783" y="188640"/>
            <a:ext cx="22583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Century Gothic" panose="020B0502020202020204" pitchFamily="34" charset="0"/>
              </a:rPr>
              <a:t>Parametry</a:t>
            </a:r>
          </a:p>
          <a:p>
            <a:r>
              <a:rPr lang="pl-PL" sz="2000" b="1" dirty="0" smtClean="0">
                <a:latin typeface="Century Gothic" panose="020B0502020202020204" pitchFamily="34" charset="0"/>
              </a:rPr>
              <a:t>geologiczne vs. </a:t>
            </a:r>
          </a:p>
          <a:p>
            <a:r>
              <a:rPr lang="pl-PL" sz="2000" b="1" dirty="0" smtClean="0">
                <a:latin typeface="Century Gothic" panose="020B0502020202020204" pitchFamily="34" charset="0"/>
              </a:rPr>
              <a:t>geotermiczne</a:t>
            </a:r>
            <a:endParaRPr lang="pl-PL" sz="2000" b="1" dirty="0">
              <a:latin typeface="Century Gothic" panose="020B0502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5104263" y="6093296"/>
            <a:ext cx="3246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n w="0"/>
                <a:latin typeface="Century Gothic" panose="020B0502020202020204" pitchFamily="34" charset="0"/>
              </a:rPr>
              <a:t>106 typów litologicznych</a:t>
            </a:r>
            <a:endParaRPr lang="pl-PL" sz="2000" b="1" dirty="0">
              <a:ln w="0"/>
              <a:latin typeface="Century Gothic" panose="020B0502020202020204" pitchFamily="34" charset="0"/>
            </a:endParaRPr>
          </a:p>
        </p:txBody>
      </p:sp>
      <p:pic>
        <p:nvPicPr>
          <p:cNvPr id="14" name="Obraz 13" descr="thermal_parameters.jpg"/>
          <p:cNvPicPr>
            <a:picLocks noChangeAspect="1"/>
          </p:cNvPicPr>
          <p:nvPr/>
        </p:nvPicPr>
        <p:blipFill rotWithShape="1">
          <a:blip r:embed="rId2"/>
          <a:srcRect l="445" t="86" r="445" b="9990"/>
          <a:stretch/>
        </p:blipFill>
        <p:spPr>
          <a:xfrm>
            <a:off x="363071" y="1845288"/>
            <a:ext cx="8313386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67425" y="1356603"/>
            <a:ext cx="25218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>
                <a:latin typeface="Century Gothic" panose="020B0502020202020204" pitchFamily="34" charset="0"/>
              </a:rPr>
              <a:t>MAPS – GIS LAYERS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0" y="188641"/>
            <a:ext cx="9063317" cy="6480720"/>
            <a:chOff x="161364" y="-274040"/>
            <a:chExt cx="8901953" cy="6293657"/>
          </a:xfrm>
        </p:grpSpPr>
        <p:pic>
          <p:nvPicPr>
            <p:cNvPr id="7" name="Obraz 6" descr="BP_lambda2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364" y="-274040"/>
              <a:ext cx="8901953" cy="6293657"/>
            </a:xfrm>
            <a:prstGeom prst="rect">
              <a:avLst/>
            </a:prstGeom>
          </p:spPr>
        </p:pic>
        <p:sp>
          <p:nvSpPr>
            <p:cNvPr id="2" name="Prostokąt 1"/>
            <p:cNvSpPr/>
            <p:nvPr/>
          </p:nvSpPr>
          <p:spPr>
            <a:xfrm>
              <a:off x="8091377" y="595423"/>
              <a:ext cx="754911" cy="511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390766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" y="-99392"/>
            <a:ext cx="2840565" cy="413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3735"/>
            <a:ext cx="2736304" cy="417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64" y="2707218"/>
            <a:ext cx="3024336" cy="415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2808312" cy="404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87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-36512" y="0"/>
            <a:ext cx="5366008" cy="6957392"/>
            <a:chOff x="489118" y="-271804"/>
            <a:chExt cx="5366008" cy="7129804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118" y="-271804"/>
              <a:ext cx="5057678" cy="7129804"/>
            </a:xfrm>
            <a:prstGeom prst="rect">
              <a:avLst/>
            </a:prstGeom>
          </p:spPr>
        </p:pic>
        <p:sp>
          <p:nvSpPr>
            <p:cNvPr id="4" name="Prostokąt 3"/>
            <p:cNvSpPr/>
            <p:nvPr/>
          </p:nvSpPr>
          <p:spPr>
            <a:xfrm>
              <a:off x="5217173" y="244549"/>
              <a:ext cx="637953" cy="478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5" name="pole tekstowe 4"/>
          <p:cNvSpPr txBox="1"/>
          <p:nvPr/>
        </p:nvSpPr>
        <p:spPr>
          <a:xfrm>
            <a:off x="4986609" y="1994937"/>
            <a:ext cx="4265911" cy="3727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 smtClean="0">
                <a:latin typeface="Century Gothic" panose="020B0502020202020204" pitchFamily="34" charset="0"/>
              </a:rPr>
              <a:t>Warsztaty - główne zagadnienia: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rynek GPC w Polsce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Century Gothic" panose="020B0502020202020204" pitchFamily="34" charset="0"/>
              </a:rPr>
              <a:t>a</a:t>
            </a:r>
            <a:r>
              <a:rPr lang="pl-PL" sz="2000" dirty="0" smtClean="0">
                <a:latin typeface="Century Gothic" panose="020B0502020202020204" pitchFamily="34" charset="0"/>
              </a:rPr>
              <a:t>naliza kosztów inwestycji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Century Gothic" panose="020B0502020202020204" pitchFamily="34" charset="0"/>
              </a:rPr>
              <a:t>r</a:t>
            </a:r>
            <a:r>
              <a:rPr lang="pl-PL" sz="2000" dirty="0" smtClean="0">
                <a:latin typeface="Century Gothic" panose="020B0502020202020204" pitchFamily="34" charset="0"/>
              </a:rPr>
              <a:t>egulacje prawne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Century Gothic" panose="020B0502020202020204" pitchFamily="34" charset="0"/>
              </a:rPr>
              <a:t>d</a:t>
            </a:r>
            <a:r>
              <a:rPr lang="pl-PL" sz="2000" dirty="0" smtClean="0">
                <a:latin typeface="Century Gothic" panose="020B0502020202020204" pitchFamily="34" charset="0"/>
              </a:rPr>
              <a:t>obre praktyki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szkolenie z baz danych PIG-PIB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wizyta studyjna</a:t>
            </a:r>
          </a:p>
          <a:p>
            <a:pPr marL="1778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demonstracja TRT  </a:t>
            </a:r>
            <a:endParaRPr lang="pl-PL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71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1421"/>
            <a:ext cx="9144000" cy="3571875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0" y="1641574"/>
            <a:ext cx="6396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latin typeface="Century Gothic" panose="020B0502020202020204" pitchFamily="34" charset="0"/>
              </a:rPr>
              <a:t>Warsztaty dla grupy docelowej projektu Geothermal4PL</a:t>
            </a:r>
            <a:endParaRPr lang="pl-PL" dirty="0">
              <a:latin typeface="Century Gothic" panose="020B0502020202020204" pitchFamily="34" charset="0"/>
            </a:endParaRPr>
          </a:p>
          <a:p>
            <a:r>
              <a:rPr lang="pl-PL" dirty="0" smtClean="0">
                <a:latin typeface="Century Gothic" panose="020B0502020202020204" pitchFamily="34" charset="0"/>
              </a:rPr>
              <a:t>5-6.10.2017, Chęciny </a:t>
            </a:r>
            <a:r>
              <a:rPr lang="pl-PL" dirty="0">
                <a:latin typeface="Century Gothic" panose="020B0502020202020204" pitchFamily="34" charset="0"/>
              </a:rPr>
              <a:t>k. Kielc</a:t>
            </a:r>
          </a:p>
          <a:p>
            <a:r>
              <a:rPr lang="pl-PL" dirty="0" smtClean="0">
                <a:latin typeface="Century Gothic" panose="020B0502020202020204" pitchFamily="34" charset="0"/>
              </a:rPr>
              <a:t>Europejskie Centrum Edukacji Geologicznej</a:t>
            </a:r>
          </a:p>
        </p:txBody>
      </p:sp>
    </p:spTree>
    <p:extLst>
      <p:ext uri="{BB962C8B-B14F-4D97-AF65-F5344CB8AC3E}">
        <p14:creationId xmlns:p14="http://schemas.microsoft.com/office/powerpoint/2010/main" val="11671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796623"/>
            <a:ext cx="91440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Century Gothic" panose="020B0502020202020204" pitchFamily="34" charset="0"/>
              </a:rPr>
              <a:t>Płytka energia geotermalna dla Programu Mieszkanie Plus </a:t>
            </a:r>
            <a:endParaRPr lang="pl-PL" b="1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b="1" dirty="0" smtClean="0">
                <a:latin typeface="Century Gothic" panose="020B0502020202020204" pitchFamily="34" charset="0"/>
              </a:rPr>
              <a:t>– </a:t>
            </a:r>
            <a:r>
              <a:rPr lang="pl-PL" b="1" dirty="0">
                <a:latin typeface="Century Gothic" panose="020B0502020202020204" pitchFamily="34" charset="0"/>
              </a:rPr>
              <a:t>sesja zamykająca projekt Geothermal4PL</a:t>
            </a:r>
          </a:p>
          <a:p>
            <a:pPr>
              <a:lnSpc>
                <a:spcPct val="150000"/>
              </a:lnSpc>
            </a:pPr>
            <a:r>
              <a:rPr lang="pl-PL" dirty="0" smtClean="0">
                <a:latin typeface="Century Gothic" panose="020B0502020202020204" pitchFamily="34" charset="0"/>
              </a:rPr>
              <a:t>25.10.2017, Warszawa</a:t>
            </a:r>
            <a:endParaRPr lang="pl-PL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latin typeface="Century Gothic" panose="020B0502020202020204" pitchFamily="34" charset="0"/>
              </a:rPr>
              <a:t>7. Międzynarodowe Targi </a:t>
            </a:r>
            <a:r>
              <a:rPr lang="pl-PL" dirty="0" smtClean="0">
                <a:latin typeface="Century Gothic" panose="020B0502020202020204" pitchFamily="34" charset="0"/>
              </a:rPr>
              <a:t>Energii</a:t>
            </a:r>
          </a:p>
          <a:p>
            <a:pPr>
              <a:lnSpc>
                <a:spcPct val="150000"/>
              </a:lnSpc>
            </a:pPr>
            <a:r>
              <a:rPr lang="pl-PL" dirty="0" smtClean="0">
                <a:latin typeface="Century Gothic" panose="020B0502020202020204" pitchFamily="34" charset="0"/>
              </a:rPr>
              <a:t>Odnawialnej i </a:t>
            </a:r>
            <a:r>
              <a:rPr lang="pl-PL" dirty="0">
                <a:latin typeface="Century Gothic" panose="020B0502020202020204" pitchFamily="34" charset="0"/>
              </a:rPr>
              <a:t>Efektywności </a:t>
            </a:r>
            <a:endParaRPr lang="pl-PL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 smtClean="0">
                <a:latin typeface="Century Gothic" panose="020B0502020202020204" pitchFamily="34" charset="0"/>
              </a:rPr>
              <a:t>Energetycznej  RENEXPO</a:t>
            </a:r>
            <a:endParaRPr lang="pl-PL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pl-PL" dirty="0" smtClean="0">
              <a:latin typeface="Century Gothic" panose="020B0502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852936"/>
            <a:ext cx="4866713" cy="409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5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/>
          <p:cNvSpPr txBox="1">
            <a:spLocks/>
          </p:cNvSpPr>
          <p:nvPr/>
        </p:nvSpPr>
        <p:spPr bwMode="auto">
          <a:xfrm>
            <a:off x="0" y="1988840"/>
            <a:ext cx="9144000" cy="65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altLang="pl-PL" sz="2600" b="1" dirty="0" smtClean="0">
                <a:latin typeface="Century Gothic" panose="020B0502020202020204" pitchFamily="34" charset="0"/>
              </a:rPr>
              <a:t>Plan</a:t>
            </a:r>
            <a:r>
              <a:rPr lang="en-GB" altLang="pl-PL" sz="2600" b="1" dirty="0" smtClean="0">
                <a:latin typeface="Century Gothic" panose="020B0502020202020204" pitchFamily="34" charset="0"/>
              </a:rPr>
              <a:t> pre</a:t>
            </a:r>
            <a:r>
              <a:rPr lang="pl-PL" altLang="pl-PL" sz="2600" b="1" dirty="0" err="1" smtClean="0">
                <a:latin typeface="Century Gothic" panose="020B0502020202020204" pitchFamily="34" charset="0"/>
              </a:rPr>
              <a:t>zentacji</a:t>
            </a:r>
            <a:r>
              <a:rPr lang="en-GB" altLang="pl-PL" sz="2600" b="1" dirty="0" smtClean="0">
                <a:latin typeface="Century Gothic" panose="020B0502020202020204" pitchFamily="34" charset="0"/>
              </a:rPr>
              <a:t>: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0" y="2487324"/>
            <a:ext cx="9144000" cy="3737171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l-PL" altLang="pl-PL" sz="2000" dirty="0" smtClean="0">
                <a:latin typeface="Century Gothic" panose="020B0502020202020204" pitchFamily="34" charset="0"/>
              </a:rPr>
              <a:t>Rynek gruntowych pomp ciepła (GPC) w Polsce</a:t>
            </a:r>
          </a:p>
          <a:p>
            <a:pPr>
              <a:lnSpc>
                <a:spcPct val="150000"/>
              </a:lnSpc>
              <a:defRPr/>
            </a:pPr>
            <a:r>
              <a:rPr lang="pl-PL" altLang="pl-PL" sz="2000" dirty="0" smtClean="0">
                <a:latin typeface="Century Gothic" panose="020B0502020202020204" pitchFamily="34" charset="0"/>
              </a:rPr>
              <a:t>Informacja ogólna nt. projektu</a:t>
            </a:r>
            <a:r>
              <a:rPr lang="en-GB" altLang="pl-PL" sz="2000" dirty="0" smtClean="0">
                <a:latin typeface="Century Gothic" panose="020B0502020202020204" pitchFamily="34" charset="0"/>
              </a:rPr>
              <a:t> </a:t>
            </a:r>
            <a:r>
              <a:rPr lang="pl-PL" altLang="pl-PL" sz="2000" dirty="0" smtClean="0">
                <a:latin typeface="Century Gothic" panose="020B0502020202020204" pitchFamily="34" charset="0"/>
              </a:rPr>
              <a:t>Geothermal4PL</a:t>
            </a:r>
          </a:p>
          <a:p>
            <a:pPr>
              <a:lnSpc>
                <a:spcPct val="150000"/>
              </a:lnSpc>
              <a:defRPr/>
            </a:pPr>
            <a:r>
              <a:rPr lang="pl-PL" altLang="pl-PL" sz="2000" dirty="0">
                <a:latin typeface="Century Gothic" panose="020B0502020202020204" pitchFamily="34" charset="0"/>
              </a:rPr>
              <a:t>Informacja ogólna nt. </a:t>
            </a:r>
            <a:r>
              <a:rPr lang="pl-PL" altLang="pl-PL" sz="2000" dirty="0" smtClean="0">
                <a:latin typeface="Century Gothic" panose="020B0502020202020204" pitchFamily="34" charset="0"/>
              </a:rPr>
              <a:t>Programu Mieszkanie Plus</a:t>
            </a:r>
          </a:p>
          <a:p>
            <a:pPr>
              <a:lnSpc>
                <a:spcPct val="150000"/>
              </a:lnSpc>
              <a:defRPr/>
            </a:pPr>
            <a:r>
              <a:rPr lang="pl-PL" altLang="pl-PL" sz="2000" dirty="0" smtClean="0">
                <a:latin typeface="Century Gothic" panose="020B0502020202020204" pitchFamily="34" charset="0"/>
              </a:rPr>
              <a:t>Geologiczne bazy danych i przetwarzanie danych</a:t>
            </a:r>
          </a:p>
          <a:p>
            <a:pPr>
              <a:lnSpc>
                <a:spcPct val="150000"/>
              </a:lnSpc>
              <a:defRPr/>
            </a:pPr>
            <a:r>
              <a:rPr lang="pl-PL" altLang="pl-PL" sz="2000" dirty="0" smtClean="0">
                <a:latin typeface="Century Gothic" panose="020B0502020202020204" pitchFamily="34" charset="0"/>
              </a:rPr>
              <a:t>Wstępne wyniki</a:t>
            </a:r>
            <a:endParaRPr lang="en-GB" alt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28715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/>
          <p:cNvSpPr txBox="1">
            <a:spLocks/>
          </p:cNvSpPr>
          <p:nvPr/>
        </p:nvSpPr>
        <p:spPr bwMode="auto">
          <a:xfrm>
            <a:off x="827584" y="1715987"/>
            <a:ext cx="3105018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altLang="pl-PL" sz="2400" b="1" dirty="0" smtClean="0">
                <a:latin typeface="Century Gothic" panose="020B0502020202020204" pitchFamily="34" charset="0"/>
              </a:rPr>
              <a:t>Dziękuję za uwagę! </a:t>
            </a:r>
            <a:endParaRPr lang="en-GB" altLang="pl-PL" sz="2400" b="1" dirty="0" smtClean="0">
              <a:latin typeface="Century Gothic" panose="020B0502020202020204" pitchFamily="34" charset="0"/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35496" y="2672767"/>
            <a:ext cx="4783009" cy="1836353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pl-PL" altLang="pl-PL" sz="2000" dirty="0">
                <a:latin typeface="Century Gothic" panose="020B0502020202020204" pitchFamily="34" charset="0"/>
              </a:rPr>
              <a:t>k</a:t>
            </a:r>
            <a:r>
              <a:rPr lang="pl-PL" altLang="pl-PL" sz="2000" dirty="0" smtClean="0">
                <a:latin typeface="Century Gothic" panose="020B0502020202020204" pitchFamily="34" charset="0"/>
              </a:rPr>
              <a:t>ontakt</a:t>
            </a:r>
            <a:r>
              <a:rPr lang="en-GB" altLang="pl-PL" sz="2000" dirty="0" smtClean="0">
                <a:latin typeface="Century Gothic" panose="020B0502020202020204" pitchFamily="34" charset="0"/>
              </a:rPr>
              <a:t>: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GB" altLang="pl-PL" sz="2000" dirty="0" smtClean="0">
                <a:latin typeface="Century Gothic" panose="020B0502020202020204" pitchFamily="34" charset="0"/>
                <a:hlinkClick r:id="rId2"/>
              </a:rPr>
              <a:t>Maciej.Klonowski@pgi.gov.pl</a:t>
            </a:r>
            <a:endParaRPr lang="pl-PL" altLang="pl-PL" sz="2000" dirty="0" smtClean="0">
              <a:latin typeface="Century Gothic" panose="020B0502020202020204" pitchFamily="34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pl-PL" altLang="pl-PL" sz="2000" dirty="0" smtClean="0">
                <a:latin typeface="Century Gothic" panose="020B0502020202020204" pitchFamily="34" charset="0"/>
                <a:hlinkClick r:id="rId3"/>
              </a:rPr>
              <a:t>Jacek.Kocyla@pgi.gov.pl</a:t>
            </a:r>
            <a:endParaRPr lang="pl-PL" altLang="pl-PL" sz="2000" dirty="0" smtClean="0">
              <a:latin typeface="Century Gothic" panose="020B0502020202020204" pitchFamily="34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pl-PL" altLang="pl-PL" sz="2000" dirty="0" smtClean="0">
                <a:latin typeface="Century Gothic" panose="020B0502020202020204" pitchFamily="34" charset="0"/>
                <a:hlinkClick r:id="rId4"/>
              </a:rPr>
              <a:t>Grzegorz.Ryzynski@pgi.gov.pl</a:t>
            </a:r>
            <a:r>
              <a:rPr lang="pl-PL" altLang="pl-PL" sz="2000" dirty="0" smtClean="0">
                <a:latin typeface="Century Gothic" panose="020B0502020202020204" pitchFamily="34" charset="0"/>
              </a:rPr>
              <a:t>   </a:t>
            </a:r>
            <a:endParaRPr lang="en-GB" altLang="pl-PL" sz="2000" dirty="0" smtClean="0">
              <a:latin typeface="Century Gothic" panose="020B0502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83916" y="5219908"/>
            <a:ext cx="406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pl-PL" sz="2000" b="1" dirty="0" smtClean="0">
                <a:latin typeface="Century Gothic" panose="020B0502020202020204" pitchFamily="34" charset="0"/>
                <a:hlinkClick r:id="rId5"/>
              </a:rPr>
              <a:t>www.pgi.gov.pl/geothermal4pl</a:t>
            </a:r>
            <a:endParaRPr lang="pl-PL" sz="2000" b="1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4308295" cy="52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1" y="1700808"/>
            <a:ext cx="8166231" cy="496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31458"/>
              </p:ext>
            </p:extLst>
          </p:nvPr>
        </p:nvGraphicFramePr>
        <p:xfrm>
          <a:off x="2123728" y="2468742"/>
          <a:ext cx="6048672" cy="184012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438918">
                  <a:extLst>
                    <a:ext uri="{9D8B030D-6E8A-4147-A177-3AD203B41FA5}">
                      <a16:colId xmlns="" xmlns:a16="http://schemas.microsoft.com/office/drawing/2014/main" val="1868581584"/>
                    </a:ext>
                  </a:extLst>
                </a:gridCol>
                <a:gridCol w="1190898">
                  <a:extLst>
                    <a:ext uri="{9D8B030D-6E8A-4147-A177-3AD203B41FA5}">
                      <a16:colId xmlns="" xmlns:a16="http://schemas.microsoft.com/office/drawing/2014/main" val="2761231939"/>
                    </a:ext>
                  </a:extLst>
                </a:gridCol>
                <a:gridCol w="1490592">
                  <a:extLst>
                    <a:ext uri="{9D8B030D-6E8A-4147-A177-3AD203B41FA5}">
                      <a16:colId xmlns="" xmlns:a16="http://schemas.microsoft.com/office/drawing/2014/main" val="1820684325"/>
                    </a:ext>
                  </a:extLst>
                </a:gridCol>
                <a:gridCol w="1928264">
                  <a:extLst>
                    <a:ext uri="{9D8B030D-6E8A-4147-A177-3AD203B41FA5}">
                      <a16:colId xmlns="" xmlns:a16="http://schemas.microsoft.com/office/drawing/2014/main" val="893986478"/>
                    </a:ext>
                  </a:extLst>
                </a:gridCol>
              </a:tblGrid>
              <a:tr h="384194">
                <a:tc gridSpan="4"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Gruntowe</a:t>
                      </a:r>
                      <a:r>
                        <a:rPr lang="pl-PL" sz="14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Pompy Ciepła w Polsce</a:t>
                      </a:r>
                      <a:endParaRPr lang="pl-PL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4895601"/>
                  </a:ext>
                </a:extLst>
              </a:tr>
              <a:tr h="419610">
                <a:tc>
                  <a:txBody>
                    <a:bodyPr/>
                    <a:lstStyle/>
                    <a:p>
                      <a:pPr algn="ctr"/>
                      <a:endParaRPr lang="pl-PL" sz="12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Ilość</a:t>
                      </a:r>
                      <a:endParaRPr lang="pl-PL" sz="14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Moc  </a:t>
                      </a:r>
                      <a:r>
                        <a:rPr lang="pl-PL" sz="1400" dirty="0">
                          <a:latin typeface="Century Gothic" panose="020B0502020202020204" pitchFamily="34" charset="0"/>
                        </a:rPr>
                        <a:t>(</a:t>
                      </a:r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MW)</a:t>
                      </a:r>
                      <a:endParaRPr lang="pl-PL" sz="14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Produkcja </a:t>
                      </a:r>
                      <a:r>
                        <a:rPr lang="pl-PL" sz="1400" dirty="0">
                          <a:latin typeface="Century Gothic" panose="020B0502020202020204" pitchFamily="34" charset="0"/>
                        </a:rPr>
                        <a:t>(</a:t>
                      </a:r>
                      <a:r>
                        <a:rPr lang="pl-PL" sz="1400" dirty="0" err="1" smtClean="0">
                          <a:latin typeface="Century Gothic" panose="020B0502020202020204" pitchFamily="34" charset="0"/>
                        </a:rPr>
                        <a:t>GWh</a:t>
                      </a:r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/r)</a:t>
                      </a:r>
                      <a:endParaRPr lang="pl-PL" sz="14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1857529"/>
                  </a:ext>
                </a:extLst>
              </a:tr>
              <a:tr h="424339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Zainstalowane 2015</a:t>
                      </a:r>
                      <a:endParaRPr lang="pl-PL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~45 000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 500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~714.3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04906439"/>
                  </a:ext>
                </a:extLst>
              </a:tr>
              <a:tr h="433046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Century Gothic" panose="020B0502020202020204" pitchFamily="34" charset="0"/>
                        </a:rPr>
                        <a:t>Przewidywane </a:t>
                      </a:r>
                      <a:r>
                        <a:rPr lang="pl-PL" sz="1400" dirty="0">
                          <a:latin typeface="Century Gothic" panose="020B0502020202020204" pitchFamily="34" charset="0"/>
                        </a:rPr>
                        <a:t>2018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~55 000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 600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Century Gothic" panose="020B0502020202020204" pitchFamily="34" charset="0"/>
                        </a:rPr>
                        <a:t>~850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26808297"/>
                  </a:ext>
                </a:extLst>
              </a:tr>
            </a:tbl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6118633" y="4365104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latin typeface="Century Gothic" panose="020B0502020202020204" pitchFamily="34" charset="0"/>
              </a:rPr>
              <a:t>prof. </a:t>
            </a:r>
            <a:r>
              <a:rPr lang="en-GB" sz="1400" dirty="0" smtClean="0">
                <a:latin typeface="Century Gothic" panose="020B0502020202020204" pitchFamily="34" charset="0"/>
              </a:rPr>
              <a:t>B</a:t>
            </a:r>
            <a:r>
              <a:rPr lang="pl-PL" sz="1400" dirty="0" smtClean="0">
                <a:latin typeface="Century Gothic" panose="020B0502020202020204" pitchFamily="34" charset="0"/>
              </a:rPr>
              <a:t>. </a:t>
            </a:r>
            <a:r>
              <a:rPr lang="en-GB" sz="1400" dirty="0" err="1" smtClean="0">
                <a:latin typeface="Century Gothic" panose="020B0502020202020204" pitchFamily="34" charset="0"/>
              </a:rPr>
              <a:t>Kępinska</a:t>
            </a:r>
            <a:r>
              <a:rPr lang="en-GB" sz="1400" dirty="0" smtClean="0">
                <a:latin typeface="Century Gothic" panose="020B0502020202020204" pitchFamily="34" charset="0"/>
              </a:rPr>
              <a:t> 2016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187624" y="1979548"/>
            <a:ext cx="3118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Century Gothic" panose="020B0502020202020204" pitchFamily="34" charset="0"/>
              </a:rPr>
              <a:t>EGEC Market Report, 2015</a:t>
            </a:r>
            <a:endParaRPr lang="pl-PL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8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8" y="1606651"/>
            <a:ext cx="7870800" cy="527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5496" y="1300698"/>
            <a:ext cx="6849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Century Gothic" panose="020B0502020202020204" pitchFamily="34" charset="0"/>
              </a:rPr>
              <a:t>Pozyskanie energii z OZE w Polsce w 2015 r., GUS 2016</a:t>
            </a:r>
            <a:endParaRPr lang="pl-PL" sz="2000" b="1" dirty="0">
              <a:latin typeface="Century Gothic" panose="020B050202020202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7504" y="5157192"/>
            <a:ext cx="1224136" cy="792088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2677996" y="6237312"/>
            <a:ext cx="741876" cy="64807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796136" y="1778040"/>
            <a:ext cx="334786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entury Gothic" panose="020B0502020202020204" pitchFamily="34" charset="0"/>
              </a:rPr>
              <a:t>Pompy Ciepła:</a:t>
            </a:r>
          </a:p>
          <a:p>
            <a:r>
              <a:rPr lang="pl-PL" sz="2000" dirty="0" smtClean="0">
                <a:latin typeface="Century Gothic" panose="020B0502020202020204" pitchFamily="34" charset="0"/>
              </a:rPr>
              <a:t>wzrost sprzedaży w 2015 r. o 14% wg PORT PC</a:t>
            </a:r>
          </a:p>
          <a:p>
            <a:endParaRPr lang="pl-PL" sz="2000" dirty="0">
              <a:latin typeface="Century Gothic" panose="020B0502020202020204" pitchFamily="34" charset="0"/>
            </a:endParaRPr>
          </a:p>
          <a:p>
            <a:r>
              <a:rPr lang="pl-PL" sz="2000" dirty="0" smtClean="0">
                <a:latin typeface="Century Gothic" panose="020B0502020202020204" pitchFamily="34" charset="0"/>
              </a:rPr>
              <a:t>wzrost pozyskania energii </a:t>
            </a:r>
          </a:p>
          <a:p>
            <a:r>
              <a:rPr lang="pl-PL" sz="2000" dirty="0" smtClean="0">
                <a:latin typeface="Century Gothic" panose="020B0502020202020204" pitchFamily="34" charset="0"/>
              </a:rPr>
              <a:t>2011-2015 z 0,39 do 0,56%</a:t>
            </a:r>
            <a:endParaRPr lang="pl-PL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53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0" y="1794675"/>
            <a:ext cx="9144000" cy="4226613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pl-PL" sz="2000" b="1" dirty="0" smtClean="0">
                <a:latin typeface="Century Gothic" panose="020B0502020202020204" pitchFamily="34" charset="0"/>
              </a:rPr>
              <a:t>Dwustronny projekt Polsko-Norweski Geothermal4PL:</a:t>
            </a:r>
            <a:endParaRPr lang="pl-PL" sz="2000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l-PL" sz="2000" dirty="0" smtClean="0">
                <a:latin typeface="Century Gothic" panose="020B0502020202020204" pitchFamily="34" charset="0"/>
              </a:rPr>
              <a:t>wspiera zrównoważony rozwój i wykorzystanie płytkiej energii </a:t>
            </a:r>
            <a:r>
              <a:rPr lang="en-GB" sz="2000" dirty="0" err="1" smtClean="0">
                <a:latin typeface="Century Gothic" panose="020B0502020202020204" pitchFamily="34" charset="0"/>
              </a:rPr>
              <a:t>geotermal</a:t>
            </a:r>
            <a:r>
              <a:rPr lang="pl-PL" sz="2000" dirty="0" err="1" smtClean="0">
                <a:latin typeface="Century Gothic" panose="020B0502020202020204" pitchFamily="34" charset="0"/>
              </a:rPr>
              <a:t>nej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pl-PL" sz="2000" dirty="0" smtClean="0">
                <a:latin typeface="Century Gothic" panose="020B0502020202020204" pitchFamily="34" charset="0"/>
              </a:rPr>
              <a:t>w</a:t>
            </a:r>
            <a:r>
              <a:rPr lang="en-GB" sz="2000" dirty="0" smtClean="0">
                <a:latin typeface="Century Gothic" panose="020B0502020202020204" pitchFamily="34" charset="0"/>
              </a:rPr>
              <a:t> Pol</a:t>
            </a:r>
            <a:r>
              <a:rPr lang="pl-PL" sz="2000" dirty="0" err="1" smtClean="0">
                <a:latin typeface="Century Gothic" panose="020B0502020202020204" pitchFamily="34" charset="0"/>
              </a:rPr>
              <a:t>sce</a:t>
            </a:r>
            <a:r>
              <a:rPr lang="pl-PL" sz="2000" dirty="0" smtClean="0">
                <a:latin typeface="Century Gothic" panose="020B0502020202020204" pitchFamily="34" charset="0"/>
              </a:rPr>
              <a:t> na obszarach programu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en-GB" sz="2000" dirty="0" err="1" smtClean="0">
                <a:latin typeface="Century Gothic" panose="020B0502020202020204" pitchFamily="34" charset="0"/>
              </a:rPr>
              <a:t>Mieszkanie</a:t>
            </a:r>
            <a:r>
              <a:rPr lang="en-GB" sz="2000" dirty="0" smtClean="0">
                <a:latin typeface="Century Gothic" panose="020B0502020202020204" pitchFamily="34" charset="0"/>
              </a:rPr>
              <a:t> Plus </a:t>
            </a:r>
            <a:endParaRPr lang="pl-PL" sz="2000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l-PL" sz="2000" dirty="0" smtClean="0">
                <a:latin typeface="Century Gothic" panose="020B0502020202020204" pitchFamily="34" charset="0"/>
              </a:rPr>
              <a:t>przyczynia się do budowania fachowej wiedzy oraz wymiany doświadczenia i dobrych praktyk pomiędzy </a:t>
            </a:r>
            <a:r>
              <a:rPr lang="en-GB" sz="2000" dirty="0" smtClean="0">
                <a:latin typeface="Century Gothic" panose="020B0502020202020204" pitchFamily="34" charset="0"/>
              </a:rPr>
              <a:t>Partner</a:t>
            </a:r>
            <a:r>
              <a:rPr lang="pl-PL" sz="2000" dirty="0" err="1" smtClean="0">
                <a:latin typeface="Century Gothic" panose="020B0502020202020204" pitchFamily="34" charset="0"/>
              </a:rPr>
              <a:t>ami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pl-PL" sz="2000" dirty="0" smtClean="0">
                <a:latin typeface="Century Gothic" panose="020B0502020202020204" pitchFamily="34" charset="0"/>
              </a:rPr>
              <a:t>oraz wszystkimi zainteresowanymi stronami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pl-PL" sz="2000" b="1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b="1" dirty="0" smtClean="0">
                <a:latin typeface="Century Gothic" panose="020B0502020202020204" pitchFamily="34" charset="0"/>
              </a:rPr>
              <a:t>Okres realizacji: </a:t>
            </a:r>
            <a:r>
              <a:rPr lang="en-GB" sz="2000" dirty="0" smtClean="0">
                <a:latin typeface="Century Gothic" panose="020B0502020202020204" pitchFamily="34" charset="0"/>
              </a:rPr>
              <a:t>20.04.2017 </a:t>
            </a:r>
            <a:r>
              <a:rPr lang="en-GB" sz="2000" dirty="0">
                <a:latin typeface="Century Gothic" panose="020B0502020202020204" pitchFamily="34" charset="0"/>
              </a:rPr>
              <a:t>- 31.10.2017 </a:t>
            </a:r>
            <a:endParaRPr lang="pl-PL" sz="20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pl-PL" sz="20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5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7" r="10244" b="5186"/>
          <a:stretch/>
        </p:blipFill>
        <p:spPr>
          <a:xfrm>
            <a:off x="4644008" y="2457392"/>
            <a:ext cx="4428000" cy="4500000"/>
          </a:xfrm>
          <a:prstGeom prst="rect">
            <a:avLst/>
          </a:prstGeom>
        </p:spPr>
      </p:pic>
      <p:sp>
        <p:nvSpPr>
          <p:cNvPr id="3" name="AutoShape 2" descr="Znalezione obrazy dla zapytania mieszkanie p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13" y="4770214"/>
            <a:ext cx="1962150" cy="103505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-36512" y="19127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Przystępne ceny mieszkań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Ekologiczne technologie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Możliwość zastosowania lokalnych sieci ciepłowniczych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Prawo własności lokali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Więcej informacji: www.bgkn.pl </a:t>
            </a:r>
            <a:endParaRPr lang="pl-PL" sz="2000" dirty="0">
              <a:latin typeface="Century Gothic" panose="020B0502020202020204" pitchFamily="34" charset="0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5979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 txBox="1">
            <a:spLocks/>
          </p:cNvSpPr>
          <p:nvPr/>
        </p:nvSpPr>
        <p:spPr>
          <a:xfrm>
            <a:off x="0" y="1628800"/>
            <a:ext cx="9144000" cy="487070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pPr marL="0" indent="0">
              <a:buNone/>
            </a:pPr>
            <a:r>
              <a:rPr lang="pl-PL" b="1" dirty="0" smtClean="0"/>
              <a:t>Potrzeba realizacji</a:t>
            </a:r>
            <a:endParaRPr lang="pl-PL" b="1" dirty="0"/>
          </a:p>
          <a:p>
            <a:r>
              <a:rPr lang="pl-PL" dirty="0" err="1"/>
              <a:t>r</a:t>
            </a:r>
            <a:r>
              <a:rPr lang="en-GB" dirty="0" err="1" smtClean="0"/>
              <a:t>edu</a:t>
            </a:r>
            <a:r>
              <a:rPr lang="pl-PL" dirty="0" err="1" smtClean="0"/>
              <a:t>kcja</a:t>
            </a:r>
            <a:r>
              <a:rPr lang="pl-PL" dirty="0" smtClean="0"/>
              <a:t> </a:t>
            </a:r>
            <a:r>
              <a:rPr lang="en-GB" dirty="0" err="1" smtClean="0"/>
              <a:t>emis</a:t>
            </a:r>
            <a:r>
              <a:rPr lang="pl-PL" dirty="0" err="1" smtClean="0"/>
              <a:t>ji</a:t>
            </a:r>
            <a:r>
              <a:rPr lang="pl-PL" dirty="0" smtClean="0"/>
              <a:t> </a:t>
            </a:r>
            <a:r>
              <a:rPr lang="en-GB" dirty="0" smtClean="0"/>
              <a:t> </a:t>
            </a:r>
            <a:r>
              <a:rPr lang="en-GB" dirty="0" err="1" smtClean="0"/>
              <a:t>ga</a:t>
            </a:r>
            <a:r>
              <a:rPr lang="pl-PL" dirty="0" err="1" smtClean="0"/>
              <a:t>zów</a:t>
            </a:r>
            <a:r>
              <a:rPr lang="pl-PL" dirty="0" smtClean="0"/>
              <a:t> i pyłów pochodzących ze spalania paliw konwencjonalnych poprzez wzrost wykorzystania płytkiej geotermii 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i rozwój instalacji gruntowych pomp ciepła</a:t>
            </a:r>
          </a:p>
          <a:p>
            <a:r>
              <a:rPr lang="pl-PL" dirty="0" smtClean="0"/>
              <a:t>potrzeba dostosowania prawa krajowego do polityki i wymogów międzynarodowych i UE dotyczących energii odnawialnej</a:t>
            </a:r>
          </a:p>
          <a:p>
            <a:pPr marL="0" indent="0">
              <a:buNone/>
              <a:defRPr/>
            </a:pPr>
            <a:r>
              <a:rPr lang="pl-PL" b="1" dirty="0" smtClean="0"/>
              <a:t>Grupa docelowa</a:t>
            </a:r>
          </a:p>
          <a:p>
            <a:pPr>
              <a:defRPr/>
            </a:pPr>
            <a:r>
              <a:rPr lang="pl-PL" dirty="0" smtClean="0"/>
              <a:t>a</a:t>
            </a:r>
            <a:r>
              <a:rPr lang="en-GB" dirty="0" err="1" smtClean="0"/>
              <a:t>dministra</a:t>
            </a:r>
            <a:r>
              <a:rPr lang="pl-PL" dirty="0" err="1" smtClean="0"/>
              <a:t>cja</a:t>
            </a:r>
            <a:r>
              <a:rPr lang="pl-PL" dirty="0" smtClean="0"/>
              <a:t> geologiczna na szczeblu </a:t>
            </a:r>
            <a:r>
              <a:rPr lang="en-GB" dirty="0" smtClean="0"/>
              <a:t> regional</a:t>
            </a:r>
            <a:r>
              <a:rPr lang="pl-PL" dirty="0" err="1" smtClean="0"/>
              <a:t>nym</a:t>
            </a:r>
            <a:r>
              <a:rPr lang="pl-PL" dirty="0" smtClean="0"/>
              <a:t> i </a:t>
            </a:r>
            <a:r>
              <a:rPr lang="en-GB" dirty="0" smtClean="0"/>
              <a:t>lo</a:t>
            </a:r>
            <a:r>
              <a:rPr lang="pl-PL" dirty="0" err="1" smtClean="0"/>
              <a:t>kalnym</a:t>
            </a:r>
            <a:r>
              <a:rPr lang="pl-PL" dirty="0" smtClean="0"/>
              <a:t> </a:t>
            </a:r>
            <a:r>
              <a:rPr lang="en-GB" dirty="0" smtClean="0"/>
              <a:t>, </a:t>
            </a:r>
            <a:r>
              <a:rPr lang="pl-PL" dirty="0" smtClean="0"/>
              <a:t>planiści, </a:t>
            </a:r>
            <a:r>
              <a:rPr lang="en-GB" dirty="0" smtClean="0"/>
              <a:t>produce</a:t>
            </a:r>
            <a:r>
              <a:rPr lang="pl-PL" dirty="0" err="1" smtClean="0"/>
              <a:t>nci</a:t>
            </a:r>
            <a:r>
              <a:rPr lang="pl-PL" dirty="0" smtClean="0"/>
              <a:t> i </a:t>
            </a:r>
            <a:r>
              <a:rPr lang="en-GB" dirty="0" err="1" smtClean="0"/>
              <a:t>instal</a:t>
            </a:r>
            <a:r>
              <a:rPr lang="pl-PL" dirty="0" err="1" smtClean="0"/>
              <a:t>atorzy</a:t>
            </a:r>
            <a:r>
              <a:rPr lang="pl-PL" dirty="0" smtClean="0"/>
              <a:t> GPC</a:t>
            </a:r>
            <a:endParaRPr lang="pl-PL" dirty="0"/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27619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0" y="1124744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latin typeface="Century Gothic" panose="020B0502020202020204" pitchFamily="34" charset="0"/>
              </a:rPr>
              <a:t>P</a:t>
            </a:r>
            <a:r>
              <a:rPr lang="pl-PL" sz="2000" b="1" dirty="0" err="1" smtClean="0">
                <a:latin typeface="Century Gothic" panose="020B0502020202020204" pitchFamily="34" charset="0"/>
              </a:rPr>
              <a:t>artnerstwo</a:t>
            </a:r>
            <a:endParaRPr lang="pl-PL" sz="2000" b="1" dirty="0" smtClean="0">
              <a:latin typeface="Century Gothic" panose="020B0502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entury Gothic" panose="020B0502020202020204" pitchFamily="34" charset="0"/>
              </a:rPr>
              <a:t>P</a:t>
            </a:r>
            <a:r>
              <a:rPr lang="pl-PL" sz="2000" dirty="0" err="1" smtClean="0">
                <a:latin typeface="Century Gothic" panose="020B0502020202020204" pitchFamily="34" charset="0"/>
              </a:rPr>
              <a:t>aństwowy</a:t>
            </a:r>
            <a:r>
              <a:rPr lang="pl-PL" sz="2000" dirty="0" smtClean="0">
                <a:latin typeface="Century Gothic" panose="020B0502020202020204" pitchFamily="34" charset="0"/>
              </a:rPr>
              <a:t> Instytut </a:t>
            </a:r>
            <a:r>
              <a:rPr lang="en-GB" sz="2000" dirty="0" smtClean="0">
                <a:latin typeface="Century Gothic" panose="020B0502020202020204" pitchFamily="34" charset="0"/>
              </a:rPr>
              <a:t>Geologic</a:t>
            </a:r>
            <a:r>
              <a:rPr lang="pl-PL" sz="2000" dirty="0" err="1" smtClean="0">
                <a:latin typeface="Century Gothic" panose="020B0502020202020204" pitchFamily="34" charset="0"/>
              </a:rPr>
              <a:t>zny</a:t>
            </a:r>
            <a:r>
              <a:rPr lang="pl-PL" sz="2000" dirty="0" smtClean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</a:rPr>
              <a:t>– P</a:t>
            </a:r>
            <a:r>
              <a:rPr lang="pl-PL" sz="2000" dirty="0" err="1">
                <a:latin typeface="Century Gothic" panose="020B0502020202020204" pitchFamily="34" charset="0"/>
              </a:rPr>
              <a:t>aństwowy</a:t>
            </a:r>
            <a:r>
              <a:rPr lang="pl-PL" sz="2000" dirty="0">
                <a:latin typeface="Century Gothic" panose="020B0502020202020204" pitchFamily="34" charset="0"/>
              </a:rPr>
              <a:t> </a:t>
            </a:r>
            <a:r>
              <a:rPr lang="pl-PL" sz="2000" dirty="0" smtClean="0">
                <a:latin typeface="Century Gothic" panose="020B0502020202020204" pitchFamily="34" charset="0"/>
              </a:rPr>
              <a:t>Instytut Badawczy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endParaRPr lang="pl-PL" sz="2000" dirty="0" smtClean="0">
              <a:latin typeface="Century Gothic" panose="020B0502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entury Gothic" panose="020B0502020202020204" pitchFamily="34" charset="0"/>
              </a:rPr>
              <a:t>Christian </a:t>
            </a:r>
            <a:r>
              <a:rPr lang="en-GB" sz="2000" dirty="0" err="1">
                <a:latin typeface="Century Gothic" panose="020B0502020202020204" pitchFamily="34" charset="0"/>
              </a:rPr>
              <a:t>Michelsen</a:t>
            </a:r>
            <a:r>
              <a:rPr lang="en-GB" sz="2000" dirty="0">
                <a:latin typeface="Century Gothic" panose="020B0502020202020204" pitchFamily="34" charset="0"/>
              </a:rPr>
              <a:t> Research AS 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endParaRPr lang="pl-PL" sz="20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dirty="0" smtClean="0">
                <a:latin typeface="Century Gothic" panose="020B0502020202020204" pitchFamily="34" charset="0"/>
              </a:rPr>
              <a:t>we współpracy z: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entury Gothic" panose="020B0502020202020204" pitchFamily="34" charset="0"/>
              </a:rPr>
              <a:t>Norwegian Geological Survey</a:t>
            </a:r>
            <a:r>
              <a:rPr lang="pl-PL" sz="2000" dirty="0" smtClean="0">
                <a:latin typeface="Century Gothic" panose="020B0502020202020204" pitchFamily="34" charset="0"/>
              </a:rPr>
              <a:t> i </a:t>
            </a:r>
            <a:r>
              <a:rPr lang="en-GB" sz="2000" dirty="0" smtClean="0">
                <a:latin typeface="Century Gothic" panose="020B0502020202020204" pitchFamily="34" charset="0"/>
              </a:rPr>
              <a:t>Norwegian </a:t>
            </a:r>
            <a:r>
              <a:rPr lang="en-GB" sz="2000" dirty="0">
                <a:latin typeface="Century Gothic" panose="020B0502020202020204" pitchFamily="34" charset="0"/>
              </a:rPr>
              <a:t>University of Science and </a:t>
            </a:r>
            <a:r>
              <a:rPr lang="en-GB" sz="2000" dirty="0" smtClean="0">
                <a:latin typeface="Century Gothic" panose="020B0502020202020204" pitchFamily="34" charset="0"/>
              </a:rPr>
              <a:t>Technology  </a:t>
            </a:r>
            <a:endParaRPr lang="pl-PL" sz="20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Century Gothic" panose="020B0502020202020204" pitchFamily="34" charset="0"/>
              </a:rPr>
              <a:t> </a:t>
            </a:r>
            <a:r>
              <a:rPr lang="en-GB" sz="2000" b="1" dirty="0" smtClean="0">
                <a:latin typeface="Century Gothic" panose="020B0502020202020204" pitchFamily="34" charset="0"/>
              </a:rPr>
              <a:t>F</a:t>
            </a:r>
            <a:r>
              <a:rPr lang="pl-PL" sz="2000" b="1" dirty="0" err="1" smtClean="0">
                <a:latin typeface="Century Gothic" panose="020B0502020202020204" pitchFamily="34" charset="0"/>
              </a:rPr>
              <a:t>inansowanie</a:t>
            </a:r>
            <a:endParaRPr lang="pl-PL" sz="2000" b="1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dirty="0">
                <a:latin typeface="Century Gothic" panose="020B0502020202020204" pitchFamily="34" charset="0"/>
              </a:rPr>
              <a:t>Mechanizm Finansowy EOG 2009-2014 w ramach Funduszu Współpracy Dwustronnej, Program PL04 "Oszczędzanie energii i promowanie odnawialnych źródeł energii„, nr </a:t>
            </a:r>
            <a:r>
              <a:rPr lang="pl-PL" sz="2000" dirty="0" smtClean="0">
                <a:latin typeface="Century Gothic" panose="020B0502020202020204" pitchFamily="34" charset="0"/>
              </a:rPr>
              <a:t>umowy 102/2017/Wn50/OA-XN-04/D, </a:t>
            </a:r>
            <a:r>
              <a:rPr lang="pl-PL" sz="2000" dirty="0">
                <a:latin typeface="Century Gothic" panose="020B0502020202020204" pitchFamily="34" charset="0"/>
              </a:rPr>
              <a:t>całkowity budżet </a:t>
            </a:r>
            <a:r>
              <a:rPr lang="en-GB" sz="2000" dirty="0">
                <a:latin typeface="Century Gothic" panose="020B0502020202020204" pitchFamily="34" charset="0"/>
              </a:rPr>
              <a:t>501 285,03 Euro </a:t>
            </a:r>
            <a:endParaRPr lang="pl-PL" sz="20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dirty="0" smtClean="0">
                <a:latin typeface="Century Gothic" panose="020B0502020202020204" pitchFamily="34" charset="0"/>
              </a:rPr>
              <a:t> </a:t>
            </a:r>
            <a:endParaRPr lang="pl-PL" sz="2000" dirty="0">
              <a:latin typeface="Century Gothic" panose="020B0502020202020204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63019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157479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 smtClean="0">
                <a:latin typeface="Century Gothic" panose="020B0502020202020204" pitchFamily="34" charset="0"/>
              </a:rPr>
              <a:t>Wyniki</a:t>
            </a:r>
            <a:endParaRPr lang="pl-PL" sz="2000" b="1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Century Gothic" panose="020B0502020202020204" pitchFamily="34" charset="0"/>
              </a:rPr>
              <a:t>s</a:t>
            </a:r>
            <a:r>
              <a:rPr lang="pl-PL" sz="2000" dirty="0" smtClean="0">
                <a:latin typeface="Century Gothic" panose="020B0502020202020204" pitchFamily="34" charset="0"/>
              </a:rPr>
              <a:t>tudium wykonalności zastosowania GPC na obszarze inwestycji </a:t>
            </a:r>
            <a:r>
              <a:rPr lang="en-GB" sz="2000" dirty="0" smtClean="0">
                <a:latin typeface="Century Gothic" panose="020B0502020202020204" pitchFamily="34" charset="0"/>
              </a:rPr>
              <a:t>Program</a:t>
            </a:r>
            <a:r>
              <a:rPr lang="pl-PL" sz="2000" dirty="0" smtClean="0">
                <a:latin typeface="Century Gothic" panose="020B0502020202020204" pitchFamily="34" charset="0"/>
              </a:rPr>
              <a:t>u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en-GB" sz="2000" dirty="0" err="1">
                <a:latin typeface="Century Gothic" panose="020B0502020202020204" pitchFamily="34" charset="0"/>
              </a:rPr>
              <a:t>Mieszkanie</a:t>
            </a:r>
            <a:r>
              <a:rPr lang="en-GB" sz="2000" dirty="0">
                <a:latin typeface="Century Gothic" panose="020B0502020202020204" pitchFamily="34" charset="0"/>
              </a:rPr>
              <a:t> </a:t>
            </a:r>
            <a:r>
              <a:rPr lang="en-GB" sz="2000" dirty="0" smtClean="0">
                <a:latin typeface="Century Gothic" panose="020B0502020202020204" pitchFamily="34" charset="0"/>
              </a:rPr>
              <a:t>Plus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wykonanie testów TRT w celu interkalibracji  metod i sprzętu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Century Gothic" panose="020B0502020202020204" pitchFamily="34" charset="0"/>
              </a:rPr>
              <a:t>opracowanie </a:t>
            </a:r>
            <a:r>
              <a:rPr lang="pl-PL" sz="2000" dirty="0" err="1" smtClean="0">
                <a:latin typeface="Century Gothic" panose="020B0502020202020204" pitchFamily="34" charset="0"/>
              </a:rPr>
              <a:t>struk</a:t>
            </a:r>
            <a:r>
              <a:rPr lang="en-GB" sz="2000" dirty="0" smtClean="0">
                <a:latin typeface="Century Gothic" panose="020B0502020202020204" pitchFamily="34" charset="0"/>
              </a:rPr>
              <a:t>tur</a:t>
            </a:r>
            <a:r>
              <a:rPr lang="pl-PL" sz="2000" dirty="0" smtClean="0">
                <a:latin typeface="Century Gothic" panose="020B0502020202020204" pitchFamily="34" charset="0"/>
              </a:rPr>
              <a:t>y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en-GB" sz="2000" dirty="0" err="1" smtClean="0">
                <a:latin typeface="Century Gothic" panose="020B0502020202020204" pitchFamily="34" charset="0"/>
              </a:rPr>
              <a:t>ba</a:t>
            </a:r>
            <a:r>
              <a:rPr lang="pl-PL" sz="2000" dirty="0" err="1" smtClean="0">
                <a:latin typeface="Century Gothic" panose="020B0502020202020204" pitchFamily="34" charset="0"/>
              </a:rPr>
              <a:t>zy</a:t>
            </a:r>
            <a:r>
              <a:rPr lang="pl-PL" sz="2000" dirty="0" smtClean="0">
                <a:latin typeface="Century Gothic" panose="020B0502020202020204" pitchFamily="34" charset="0"/>
              </a:rPr>
              <a:t> danych g</a:t>
            </a:r>
            <a:r>
              <a:rPr lang="en-GB" sz="2000" dirty="0" err="1" smtClean="0">
                <a:latin typeface="Century Gothic" panose="020B0502020202020204" pitchFamily="34" charset="0"/>
              </a:rPr>
              <a:t>eologic</a:t>
            </a:r>
            <a:r>
              <a:rPr lang="pl-PL" sz="2000" dirty="0" err="1" smtClean="0">
                <a:latin typeface="Century Gothic" panose="020B0502020202020204" pitchFamily="34" charset="0"/>
              </a:rPr>
              <a:t>znych</a:t>
            </a:r>
            <a:r>
              <a:rPr lang="pl-PL" sz="2000" dirty="0" smtClean="0">
                <a:latin typeface="Century Gothic" panose="020B0502020202020204" pitchFamily="34" charset="0"/>
              </a:rPr>
              <a:t> i</a:t>
            </a:r>
            <a:r>
              <a:rPr lang="en-GB" sz="2000" dirty="0" smtClean="0">
                <a:latin typeface="Century Gothic" panose="020B0502020202020204" pitchFamily="34" charset="0"/>
              </a:rPr>
              <a:t> </a:t>
            </a:r>
            <a:r>
              <a:rPr lang="en-GB" sz="2000" dirty="0" err="1" smtClean="0">
                <a:latin typeface="Century Gothic" panose="020B0502020202020204" pitchFamily="34" charset="0"/>
              </a:rPr>
              <a:t>geoterm</a:t>
            </a:r>
            <a:r>
              <a:rPr lang="pl-PL" sz="2000" dirty="0" err="1" smtClean="0">
                <a:latin typeface="Century Gothic" panose="020B0502020202020204" pitchFamily="34" charset="0"/>
              </a:rPr>
              <a:t>icznych</a:t>
            </a:r>
            <a:r>
              <a:rPr lang="pl-PL" sz="2000" dirty="0" smtClean="0">
                <a:latin typeface="Century Gothic" panose="020B0502020202020204" pitchFamily="34" charset="0"/>
              </a:rPr>
              <a:t> oraz przetworzenie próbki danych</a:t>
            </a:r>
            <a:endParaRPr lang="pl-PL" sz="2000" dirty="0">
              <a:latin typeface="Century Gothic" panose="020B050202020202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04412"/>
            <a:ext cx="3816424" cy="2552980"/>
          </a:xfrm>
          <a:prstGeom prst="rect">
            <a:avLst/>
          </a:prstGeom>
        </p:spPr>
      </p:pic>
      <p:sp>
        <p:nvSpPr>
          <p:cNvPr id="7" name="Tytuł 1"/>
          <p:cNvSpPr txBox="1">
            <a:spLocks/>
          </p:cNvSpPr>
          <p:nvPr/>
        </p:nvSpPr>
        <p:spPr bwMode="auto">
          <a:xfrm>
            <a:off x="35496" y="476672"/>
            <a:ext cx="3604435" cy="5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pl-PL" sz="2000" b="1" dirty="0" smtClean="0">
                <a:latin typeface="Century Gothic" panose="020B0502020202020204" pitchFamily="34" charset="0"/>
              </a:rPr>
              <a:t>Projekt </a:t>
            </a:r>
            <a:r>
              <a:rPr lang="en-GB" sz="2000" b="1" dirty="0" smtClean="0">
                <a:latin typeface="Century Gothic" panose="020B0502020202020204" pitchFamily="34" charset="0"/>
              </a:rPr>
              <a:t>Geothermal4PL</a:t>
            </a:r>
            <a:endParaRPr lang="pl-PL" sz="2000" b="1" dirty="0" smtClean="0"/>
          </a:p>
          <a:p>
            <a:pPr algn="l"/>
            <a:endParaRPr lang="pl-PL" sz="20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68452"/>
            <a:ext cx="3851920" cy="288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5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prezentacja_GT4PL_szablon_z tytulem projektu_nowe logo</Template>
  <TotalTime>307</TotalTime>
  <Words>548</Words>
  <Application>Microsoft Office PowerPoint</Application>
  <PresentationFormat>Pokaz na ekranie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20</vt:i4>
      </vt:variant>
    </vt:vector>
  </HeadingPairs>
  <TitlesOfParts>
    <vt:vector size="22" baseType="lpstr">
      <vt:lpstr>Conception personnalisée</vt:lpstr>
      <vt:lpstr>Thème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PIG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Maciej Kłonowski</dc:creator>
  <cp:lastModifiedBy>Maciej Kłonowski</cp:lastModifiedBy>
  <cp:revision>67</cp:revision>
  <dcterms:created xsi:type="dcterms:W3CDTF">2017-09-14T14:39:17Z</dcterms:created>
  <dcterms:modified xsi:type="dcterms:W3CDTF">2017-09-19T11:00:16Z</dcterms:modified>
</cp:coreProperties>
</file>